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68" r:id="rId2"/>
    <p:sldId id="269" r:id="rId3"/>
    <p:sldId id="263" r:id="rId4"/>
    <p:sldId id="266" r:id="rId5"/>
    <p:sldId id="267" r:id="rId6"/>
    <p:sldId id="273" r:id="rId7"/>
    <p:sldId id="262" r:id="rId8"/>
    <p:sldId id="265" r:id="rId9"/>
    <p:sldId id="274" r:id="rId10"/>
    <p:sldId id="275" r:id="rId11"/>
    <p:sldId id="276" r:id="rId12"/>
    <p:sldId id="270" r:id="rId13"/>
    <p:sldId id="264" r:id="rId14"/>
    <p:sldId id="272" r:id="rId15"/>
    <p:sldId id="277" r:id="rId1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CF"/>
    <a:srgbClr val="F88C7A"/>
    <a:srgbClr val="FAB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6" autoAdjust="0"/>
    <p:restoredTop sz="80678" autoAdjust="0"/>
  </p:normalViewPr>
  <p:slideViewPr>
    <p:cSldViewPr>
      <p:cViewPr>
        <p:scale>
          <a:sx n="60" d="100"/>
          <a:sy n="60" d="100"/>
        </p:scale>
        <p:origin x="-3084" y="-8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2C3E6C6-A444-4E46-AB36-8F2671C9636E}" type="datetimeFigureOut">
              <a:rPr lang="en-US"/>
              <a:pPr>
                <a:defRPr/>
              </a:pPr>
              <a:t>2/14/2013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2A9CD14-BC45-4AF4-BA37-0F97F9F0FD2C}" type="slidenum">
              <a:rPr lang="en-US"/>
              <a:pPr>
                <a:defRPr/>
              </a:pPr>
              <a:t>‹#›</a:t>
            </a:fld>
            <a:endParaRPr lang="en-US"/>
          </a:p>
        </p:txBody>
      </p:sp>
    </p:spTree>
    <p:extLst>
      <p:ext uri="{BB962C8B-B14F-4D97-AF65-F5344CB8AC3E}">
        <p14:creationId xmlns:p14="http://schemas.microsoft.com/office/powerpoint/2010/main" val="111042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C816D56-DD5F-486A-AEA0-417E047C1A2B}" type="datetimeFigureOut">
              <a:rPr lang="en-US"/>
              <a:pPr>
                <a:defRPr/>
              </a:pPr>
              <a:t>2/14/2013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289039F-7E5C-4B67-A6B2-982DFB0A4F05}" type="slidenum">
              <a:rPr lang="en-US"/>
              <a:pPr>
                <a:defRPr/>
              </a:pPr>
              <a:t>‹#›</a:t>
            </a:fld>
            <a:endParaRPr lang="en-US"/>
          </a:p>
        </p:txBody>
      </p:sp>
    </p:spTree>
    <p:extLst>
      <p:ext uri="{BB962C8B-B14F-4D97-AF65-F5344CB8AC3E}">
        <p14:creationId xmlns:p14="http://schemas.microsoft.com/office/powerpoint/2010/main" val="17393956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mrobotics.cs.pdx.edu/node/43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temrobotics.cs.pdx.edu/node/431" TargetMode="External"/><Relationship Id="rId5" Type="http://schemas.openxmlformats.org/officeDocument/2006/relationships/hyperlink" Target="http://www.education.rec.ri.cmu.edu/content/lego/curriculum/rev1_index.htm" TargetMode="External"/><Relationship Id="rId4" Type="http://schemas.openxmlformats.org/officeDocument/2006/relationships/hyperlink" Target="http://www.education.rec.ri.cmu.ed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order to extend a straight beam, a minimum of two pegs must be used</a:t>
            </a:r>
          </a:p>
          <a:p>
            <a:pPr eaLnBrk="1" hangingPunct="1">
              <a:spcBef>
                <a:spcPct val="0"/>
              </a:spcBef>
              <a:buFontTx/>
              <a:buChar char="•"/>
            </a:pPr>
            <a:r>
              <a:rPr lang="en-US" smtClean="0"/>
              <a:t> The further apart the pegs are, the stronger the connection, but the shorter the resulting extended beam</a:t>
            </a:r>
          </a:p>
          <a:p>
            <a:pPr eaLnBrk="1" hangingPunct="1">
              <a:spcBef>
                <a:spcPct val="0"/>
              </a:spcBef>
            </a:pPr>
            <a:endParaRPr lang="en-US"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52D643-112C-4C48-824D-A45F4B3BC245}"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Print out this grading sheet for students</a:t>
            </a: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5153D-154A-4B97-BB9C-C2FA642A06B9}"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Triangles make very sturdy, strong structures – even when only attached by one peg</a:t>
            </a:r>
          </a:p>
          <a:p>
            <a:pPr eaLnBrk="1" hangingPunct="1">
              <a:spcBef>
                <a:spcPct val="0"/>
              </a:spcBef>
            </a:pPr>
            <a:endParaRPr lang="en-US" smtClean="0"/>
          </a:p>
          <a:p>
            <a:pPr eaLnBrk="1" hangingPunct="1">
              <a:spcBef>
                <a:spcPct val="0"/>
              </a:spcBef>
            </a:pPr>
            <a:r>
              <a:rPr lang="en-US" smtClean="0"/>
              <a:t>Rectangles (or squares) are not sturdy when only attached by one peg – they readily morph into parallelograms</a:t>
            </a:r>
          </a:p>
          <a:p>
            <a:pPr eaLnBrk="1" hangingPunct="1">
              <a:spcBef>
                <a:spcPct val="0"/>
              </a:spcBef>
              <a:buFontTx/>
              <a:buChar char="•"/>
            </a:pPr>
            <a:r>
              <a:rPr lang="en-US" smtClean="0"/>
              <a:t> to make rectangles sturdy, at least one corner must be locked at a right-angle – this will inhibit the other corners from moving too</a:t>
            </a:r>
          </a:p>
          <a:p>
            <a:pPr lvl="1" eaLnBrk="1" hangingPunct="1">
              <a:spcBef>
                <a:spcPct val="0"/>
              </a:spcBef>
              <a:buFontTx/>
              <a:buChar char="•"/>
            </a:pPr>
            <a:r>
              <a:rPr lang="en-US" smtClean="0"/>
              <a:t> the more corners locked, the stronger the rectangle</a:t>
            </a:r>
          </a:p>
          <a:p>
            <a:pPr lvl="1" eaLnBrk="1" hangingPunct="1">
              <a:spcBef>
                <a:spcPct val="0"/>
              </a:spcBef>
              <a:buFontTx/>
              <a:buChar char="•"/>
            </a:pPr>
            <a:r>
              <a:rPr lang="en-US" smtClean="0"/>
              <a:t> corners can be locked with angled beams and multiple pegs or by creating a triangle in the corner with another beam</a:t>
            </a:r>
          </a:p>
          <a:p>
            <a:pPr eaLnBrk="1" hangingPunct="1">
              <a:spcBef>
                <a:spcPct val="0"/>
              </a:spcBef>
            </a:pPr>
            <a:endParaRPr lang="en-US" smtClean="0"/>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CDFACF-71A0-4439-9268-AFC4B4E050F6}"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To make rectangles sturdy, at least one corner must be locked at a right-angle – this will inhibit the other corners from moving too</a:t>
            </a:r>
          </a:p>
          <a:p>
            <a:pPr lvl="1" eaLnBrk="1" fontAlgn="auto" hangingPunct="1">
              <a:spcBef>
                <a:spcPts val="0"/>
              </a:spcBef>
              <a:spcAft>
                <a:spcPts val="0"/>
              </a:spcAft>
              <a:buFont typeface="Arial" pitchFamily="34" charset="0"/>
              <a:buChar char="•"/>
              <a:defRPr/>
            </a:pPr>
            <a:r>
              <a:rPr lang="en-US" dirty="0" smtClean="0"/>
              <a:t> the more corners locked, the stronger the rectangle</a:t>
            </a:r>
          </a:p>
          <a:p>
            <a:pPr lvl="1" eaLnBrk="1" fontAlgn="auto" hangingPunct="1">
              <a:spcBef>
                <a:spcPts val="0"/>
              </a:spcBef>
              <a:spcAft>
                <a:spcPts val="0"/>
              </a:spcAft>
              <a:buFont typeface="Arial" pitchFamily="34" charset="0"/>
              <a:buChar char="•"/>
              <a:defRPr/>
            </a:pPr>
            <a:r>
              <a:rPr lang="en-US" dirty="0" smtClean="0"/>
              <a:t> corners can be locked with angled beams and multiple pegs or by creating a triangle in the corner with another beam</a:t>
            </a:r>
          </a:p>
          <a:p>
            <a:pPr lvl="1" eaLnBrk="1" fontAlgn="auto" hangingPunct="1">
              <a:spcBef>
                <a:spcPts val="0"/>
              </a:spcBef>
              <a:spcAft>
                <a:spcPts val="0"/>
              </a:spcAft>
              <a:buFont typeface="Arial" pitchFamily="34" charset="0"/>
              <a:buChar char="•"/>
              <a:defRPr/>
            </a:pPr>
            <a:endParaRPr lang="en-US" dirty="0" smtClean="0"/>
          </a:p>
          <a:p>
            <a:pPr eaLnBrk="1" fontAlgn="auto" hangingPunct="1">
              <a:spcBef>
                <a:spcPts val="0"/>
              </a:spcBef>
              <a:spcAft>
                <a:spcPts val="0"/>
              </a:spcAft>
              <a:buFont typeface="Arial" pitchFamily="34" charset="0"/>
              <a:buNone/>
              <a:defRPr/>
            </a:pPr>
            <a:r>
              <a:rPr lang="en-US" dirty="0" smtClean="0"/>
              <a:t>A flat rectangle (or square) presents other challenge</a:t>
            </a:r>
          </a:p>
          <a:p>
            <a:pPr eaLnBrk="1" fontAlgn="auto" hangingPunct="1">
              <a:spcBef>
                <a:spcPts val="0"/>
              </a:spcBef>
              <a:spcAft>
                <a:spcPts val="0"/>
              </a:spcAft>
              <a:buFont typeface="Arial" pitchFamily="34" charset="0"/>
              <a:buChar char="•"/>
              <a:defRPr/>
            </a:pPr>
            <a:r>
              <a:rPr lang="en-US" dirty="0" smtClean="0"/>
              <a:t> locking these corners will take many pieces unless….</a:t>
            </a:r>
          </a:p>
          <a:p>
            <a:pPr eaLnBrk="1" fontAlgn="auto" hangingPunct="1">
              <a:spcBef>
                <a:spcPts val="0"/>
              </a:spcBef>
              <a:spcAft>
                <a:spcPts val="0"/>
              </a:spcAft>
              <a:buFont typeface="Arial" pitchFamily="34" charset="0"/>
              <a:buChar char="•"/>
              <a:defRPr/>
            </a:pPr>
            <a:r>
              <a:rPr lang="en-US" dirty="0" smtClean="0"/>
              <a:t> This snap-beam part creates a very fast, efficient and effective means of accomplishing this</a:t>
            </a:r>
          </a:p>
          <a:p>
            <a:pPr lvl="1" eaLnBrk="1" fontAlgn="auto" hangingPunct="1">
              <a:spcBef>
                <a:spcPts val="0"/>
              </a:spcBef>
              <a:spcAft>
                <a:spcPts val="0"/>
              </a:spcAft>
              <a:buFont typeface="Arial" pitchFamily="34" charset="0"/>
              <a:buChar char="•"/>
              <a:defRPr/>
            </a:pPr>
            <a:r>
              <a:rPr lang="en-US" dirty="0" smtClean="0"/>
              <a:t> If students try the snap-beam first, have them also try to solve this without using the snap-beam so they appreciate the elegance of this solution</a:t>
            </a:r>
          </a:p>
          <a:p>
            <a:pPr eaLnBrk="1" fontAlgn="auto" hangingPunct="1">
              <a:spcBef>
                <a:spcPts val="0"/>
              </a:spcBef>
              <a:spcAft>
                <a:spcPts val="0"/>
              </a:spcAft>
              <a:buFont typeface="Arial" pitchFamily="34" charset="0"/>
              <a:buNone/>
              <a:defRPr/>
            </a:pPr>
            <a:endParaRPr lang="en-US" dirty="0" smtClean="0"/>
          </a:p>
          <a:p>
            <a:pPr eaLnBrk="1" fontAlgn="auto" hangingPunct="1">
              <a:spcBef>
                <a:spcPts val="0"/>
              </a:spcBef>
              <a:spcAft>
                <a:spcPts val="0"/>
              </a:spcAft>
              <a:buFont typeface="Arial" pitchFamily="34" charset="0"/>
              <a:buNone/>
              <a:defRPr/>
            </a:pPr>
            <a:r>
              <a:rPr lang="en-US" dirty="0" smtClean="0"/>
              <a:t>The mini-bridge challenge gives students a chance to put this new learning into practice</a:t>
            </a:r>
          </a:p>
          <a:p>
            <a:pPr eaLnBrk="1" fontAlgn="auto" hangingPunct="1">
              <a:spcBef>
                <a:spcPts val="0"/>
              </a:spcBef>
              <a:spcAft>
                <a:spcPts val="0"/>
              </a:spcAft>
              <a:buFont typeface="Arial" pitchFamily="34" charset="0"/>
              <a:buChar char="•"/>
              <a:defRPr/>
            </a:pPr>
            <a:r>
              <a:rPr lang="en-US" dirty="0" smtClean="0"/>
              <a:t> Have students build their bridges</a:t>
            </a:r>
          </a:p>
          <a:p>
            <a:pPr eaLnBrk="1" fontAlgn="auto" hangingPunct="1">
              <a:spcBef>
                <a:spcPts val="0"/>
              </a:spcBef>
              <a:spcAft>
                <a:spcPts val="0"/>
              </a:spcAft>
              <a:buFont typeface="Arial" pitchFamily="34" charset="0"/>
              <a:buChar char="•"/>
              <a:defRPr/>
            </a:pPr>
            <a:r>
              <a:rPr lang="en-US" dirty="0" smtClean="0"/>
              <a:t> Encourage then to not simply create a plank bridge (as in the example photo) but also think about how to use triangles to make it stronger</a:t>
            </a:r>
          </a:p>
          <a:p>
            <a:pPr lvl="1" eaLnBrk="1" fontAlgn="auto" hangingPunct="1">
              <a:spcBef>
                <a:spcPts val="0"/>
              </a:spcBef>
              <a:spcAft>
                <a:spcPts val="0"/>
              </a:spcAft>
              <a:buFont typeface="Arial" pitchFamily="34" charset="0"/>
              <a:buChar char="•"/>
              <a:defRPr/>
            </a:pPr>
            <a:r>
              <a:rPr lang="en-US" dirty="0" smtClean="0"/>
              <a:t> creating triangles on the side of the bridge where one side is two beams on the bridge deck (that will bow together when weight is added) and the other two sides are additional beams connected above the bridge deck will increase the load capacity of the bridge deck</a:t>
            </a:r>
          </a:p>
          <a:p>
            <a:pPr eaLnBrk="1" fontAlgn="auto" hangingPunct="1">
              <a:spcBef>
                <a:spcPts val="0"/>
              </a:spcBef>
              <a:spcAft>
                <a:spcPts val="0"/>
              </a:spcAft>
              <a:buFont typeface="Arial" pitchFamily="34" charset="0"/>
              <a:buNone/>
              <a:defRPr/>
            </a:pPr>
            <a:r>
              <a:rPr lang="en-US" dirty="0" smtClean="0"/>
              <a:t>Test the student bridges by incrementally adding weight </a:t>
            </a:r>
          </a:p>
          <a:p>
            <a:pPr lvl="1" eaLnBrk="1" fontAlgn="auto" hangingPunct="1">
              <a:spcBef>
                <a:spcPts val="0"/>
              </a:spcBef>
              <a:spcAft>
                <a:spcPts val="0"/>
              </a:spcAft>
              <a:buFont typeface="Arial" pitchFamily="34" charset="0"/>
              <a:buChar char="•"/>
              <a:defRPr/>
            </a:pPr>
            <a:r>
              <a:rPr lang="en-US" dirty="0" smtClean="0"/>
              <a:t> Discuss why some bridges to better than others</a:t>
            </a:r>
          </a:p>
          <a:p>
            <a:pPr lvl="1" eaLnBrk="1" fontAlgn="auto" hangingPunct="1">
              <a:spcBef>
                <a:spcPts val="0"/>
              </a:spcBef>
              <a:spcAft>
                <a:spcPts val="0"/>
              </a:spcAft>
              <a:buFont typeface="Arial" pitchFamily="34" charset="0"/>
              <a:buChar char="•"/>
              <a:defRPr/>
            </a:pPr>
            <a:r>
              <a:rPr lang="en-US" dirty="0" smtClean="0"/>
              <a:t> Examine the point of failure on bridges that collapse early</a:t>
            </a:r>
          </a:p>
          <a:p>
            <a:pPr lvl="2" eaLnBrk="1" fontAlgn="auto" hangingPunct="1">
              <a:spcBef>
                <a:spcPts val="0"/>
              </a:spcBef>
              <a:spcAft>
                <a:spcPts val="0"/>
              </a:spcAft>
              <a:buFont typeface="Arial" pitchFamily="34" charset="0"/>
              <a:buChar char="•"/>
              <a:defRPr/>
            </a:pPr>
            <a:r>
              <a:rPr lang="en-US" dirty="0" smtClean="0"/>
              <a:t> Discuss ways these could be improved</a:t>
            </a:r>
          </a:p>
          <a:p>
            <a:pPr eaLnBrk="1" fontAlgn="auto" hangingPunct="1">
              <a:spcBef>
                <a:spcPts val="0"/>
              </a:spcBef>
              <a:spcAft>
                <a:spcPts val="0"/>
              </a:spcAft>
              <a:defRPr/>
            </a:pPr>
            <a:endParaRPr lang="en-US" dirty="0"/>
          </a:p>
        </p:txBody>
      </p:sp>
      <p:sp>
        <p:nvSpPr>
          <p:cNvPr id="11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F5A0D5-9A7C-4321-8A0C-412ADEBBD586}"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t>Instructional Material: CMU Technical Primer Flash</a:t>
            </a:r>
          </a:p>
          <a:p>
            <a:r>
              <a:rPr lang="en-US" b="1" dirty="0" smtClean="0"/>
              <a:t>Construction Techniques </a:t>
            </a:r>
            <a:endParaRPr lang="en-US" dirty="0" smtClean="0"/>
          </a:p>
          <a:p>
            <a:r>
              <a:rPr lang="en-US" sz="1200" kern="1200" dirty="0" smtClean="0">
                <a:solidFill>
                  <a:schemeClr val="tx1"/>
                </a:solidFill>
                <a:latin typeface="+mn-lt"/>
                <a:ea typeface="+mn-ea"/>
                <a:cs typeface="+mn-cs"/>
                <a:hlinkClick r:id="rId3"/>
              </a:rPr>
              <a:t>This </a:t>
            </a:r>
            <a:r>
              <a:rPr lang="en-US" sz="1200" kern="1200" dirty="0" err="1" smtClean="0">
                <a:solidFill>
                  <a:schemeClr val="tx1"/>
                </a:solidFill>
                <a:latin typeface="+mn-lt"/>
                <a:ea typeface="+mn-ea"/>
                <a:cs typeface="+mn-cs"/>
                <a:hlinkClick r:id="rId3"/>
              </a:rPr>
              <a:t>Technic</a:t>
            </a:r>
            <a:r>
              <a:rPr lang="en-US" sz="1200" kern="1200" dirty="0" smtClean="0">
                <a:solidFill>
                  <a:schemeClr val="tx1"/>
                </a:solidFill>
                <a:latin typeface="+mn-lt"/>
                <a:ea typeface="+mn-ea"/>
                <a:cs typeface="+mn-cs"/>
                <a:hlinkClick r:id="rId3"/>
              </a:rPr>
              <a:t> Primer</a:t>
            </a:r>
            <a:r>
              <a:rPr lang="en-US" dirty="0" smtClean="0"/>
              <a:t> [10] is a resource form Carnegie Mellon </a:t>
            </a:r>
            <a:r>
              <a:rPr lang="en-US" dirty="0" err="1" smtClean="0"/>
              <a:t>Univerisity's</a:t>
            </a:r>
            <a:r>
              <a:rPr lang="en-US" dirty="0" smtClean="0"/>
              <a:t> Robotics Academy (</a:t>
            </a:r>
            <a:r>
              <a:rPr lang="en-US" sz="1200" kern="1200" dirty="0" smtClean="0">
                <a:solidFill>
                  <a:schemeClr val="tx1"/>
                </a:solidFill>
                <a:latin typeface="+mn-lt"/>
                <a:ea typeface="+mn-ea"/>
                <a:cs typeface="+mn-cs"/>
                <a:hlinkClick r:id="rId4"/>
              </a:rPr>
              <a:t>http://www.education.rec.ri.cmu.edu/</a:t>
            </a:r>
            <a:r>
              <a:rPr lang="en-US" dirty="0" smtClean="0"/>
              <a:t> [11])  Robotics Engineering Vol. 1 product (</a:t>
            </a:r>
            <a:r>
              <a:rPr lang="en-US" sz="1200" kern="1200" dirty="0" smtClean="0">
                <a:solidFill>
                  <a:schemeClr val="tx1"/>
                </a:solidFill>
                <a:latin typeface="+mn-lt"/>
                <a:ea typeface="+mn-ea"/>
                <a:cs typeface="+mn-cs"/>
                <a:hlinkClick r:id="rId5"/>
              </a:rPr>
              <a:t>http://www.education.rec.ri.cmu.edu/content/lego/curriculum/rev1_index.htm</a:t>
            </a:r>
            <a:r>
              <a:rPr lang="en-US" dirty="0" smtClean="0"/>
              <a:t> [12]).</a:t>
            </a:r>
          </a:p>
          <a:p>
            <a:endParaRPr lang="en-US" dirty="0" smtClean="0"/>
          </a:p>
          <a:p>
            <a:r>
              <a:rPr lang="en-US" dirty="0" smtClean="0"/>
              <a:t>Joining Pieces (examples 1 thru 4)</a:t>
            </a:r>
          </a:p>
          <a:p>
            <a:r>
              <a:rPr lang="en-US" sz="1200" kern="1200" dirty="0" smtClean="0">
                <a:solidFill>
                  <a:schemeClr val="tx1"/>
                </a:solidFill>
                <a:latin typeface="+mn-lt"/>
                <a:ea typeface="+mn-ea"/>
                <a:cs typeface="+mn-cs"/>
              </a:rPr>
              <a:t>Student can construct 4 assemblies using different friction pegs and beams</a:t>
            </a:r>
          </a:p>
          <a:p>
            <a:r>
              <a:rPr lang="en-US" dirty="0" smtClean="0"/>
              <a:t>Stationary Axles (examples 1 and 2)</a:t>
            </a:r>
          </a:p>
          <a:p>
            <a:r>
              <a:rPr lang="en-US" sz="1200" kern="1200" dirty="0" smtClean="0">
                <a:solidFill>
                  <a:schemeClr val="tx1"/>
                </a:solidFill>
                <a:latin typeface="+mn-lt"/>
                <a:ea typeface="+mn-ea"/>
                <a:cs typeface="+mn-cs"/>
              </a:rPr>
              <a:t>Students can construct 2 assemblies using axles as structural elements</a:t>
            </a:r>
          </a:p>
          <a:p>
            <a:r>
              <a:rPr lang="en-US" dirty="0" smtClean="0"/>
              <a:t>Optional : Reinforcing Structures and Size Scale</a:t>
            </a:r>
          </a:p>
          <a:p>
            <a:r>
              <a:rPr lang="en-US" sz="1200" kern="1200" dirty="0" smtClean="0">
                <a:solidFill>
                  <a:schemeClr val="tx1"/>
                </a:solidFill>
                <a:latin typeface="+mn-lt"/>
                <a:ea typeface="+mn-ea"/>
                <a:cs typeface="+mn-cs"/>
              </a:rPr>
              <a:t>Student will not use these techniques soon or often – may be overkill at this point</a:t>
            </a:r>
          </a:p>
          <a:p>
            <a:r>
              <a:rPr lang="en-US" dirty="0" smtClean="0"/>
              <a:t>Optional : Pulleys, Cam Rods and Axis of Rotation</a:t>
            </a:r>
          </a:p>
          <a:p>
            <a:r>
              <a:rPr lang="en-US" sz="1200" kern="1200" dirty="0" smtClean="0">
                <a:solidFill>
                  <a:schemeClr val="tx1"/>
                </a:solidFill>
                <a:latin typeface="+mn-lt"/>
                <a:ea typeface="+mn-ea"/>
                <a:cs typeface="+mn-cs"/>
              </a:rPr>
              <a:t>Student will not use these techniques soon or often – may be overkill at this point</a:t>
            </a:r>
          </a:p>
          <a:p>
            <a:r>
              <a:rPr lang="en-US" dirty="0" smtClean="0"/>
              <a:t>Gears</a:t>
            </a:r>
          </a:p>
          <a:p>
            <a:r>
              <a:rPr lang="en-US" sz="1200" kern="1200" dirty="0" smtClean="0">
                <a:solidFill>
                  <a:schemeClr val="tx1"/>
                </a:solidFill>
                <a:latin typeface="+mn-lt"/>
                <a:ea typeface="+mn-ea"/>
                <a:cs typeface="+mn-cs"/>
              </a:rPr>
              <a:t>Assemble Gear Train (steps 1 thru 4 in primer) </a:t>
            </a:r>
          </a:p>
          <a:p>
            <a:pPr lvl="1"/>
            <a:r>
              <a:rPr lang="en-US" sz="1200" kern="1200" dirty="0" smtClean="0">
                <a:solidFill>
                  <a:schemeClr val="tx1"/>
                </a:solidFill>
                <a:latin typeface="+mn-lt"/>
                <a:ea typeface="+mn-ea"/>
                <a:cs typeface="+mn-cs"/>
              </a:rPr>
              <a:t>Add 3 bushings to secure gears (similar to </a:t>
            </a:r>
            <a:r>
              <a:rPr lang="en-US" sz="1200" kern="1200" dirty="0" smtClean="0">
                <a:solidFill>
                  <a:schemeClr val="tx1"/>
                </a:solidFill>
                <a:latin typeface="+mn-lt"/>
                <a:ea typeface="+mn-ea"/>
                <a:cs typeface="+mn-cs"/>
                <a:hlinkClick r:id="rId6"/>
              </a:rPr>
              <a:t>Photo 1_1 </a:t>
            </a:r>
            <a:r>
              <a:rPr lang="en-US" sz="1200" kern="1200" dirty="0" smtClean="0">
                <a:solidFill>
                  <a:schemeClr val="tx1"/>
                </a:solidFill>
                <a:latin typeface="+mn-lt"/>
                <a:ea typeface="+mn-ea"/>
                <a:cs typeface="+mn-cs"/>
              </a:rPr>
              <a:t>[13])</a:t>
            </a:r>
          </a:p>
          <a:p>
            <a:pPr lvl="1"/>
            <a:r>
              <a:rPr lang="en-US" sz="1200" kern="1200" dirty="0" smtClean="0">
                <a:solidFill>
                  <a:schemeClr val="tx1"/>
                </a:solidFill>
                <a:latin typeface="+mn-lt"/>
                <a:ea typeface="+mn-ea"/>
                <a:cs typeface="+mn-cs"/>
              </a:rPr>
              <a:t>Note ease of motion</a:t>
            </a:r>
          </a:p>
          <a:p>
            <a:r>
              <a:rPr lang="en-US" sz="1200" kern="1200" dirty="0" smtClean="0">
                <a:solidFill>
                  <a:schemeClr val="tx1"/>
                </a:solidFill>
                <a:latin typeface="+mn-lt"/>
                <a:ea typeface="+mn-ea"/>
                <a:cs typeface="+mn-cs"/>
              </a:rPr>
              <a:t>Alter assembly to use 3 non-friction pegs (tan colored) instead of axles </a:t>
            </a:r>
          </a:p>
          <a:p>
            <a:pPr lvl="1"/>
            <a:r>
              <a:rPr lang="en-US" sz="1200" kern="1200" dirty="0" smtClean="0">
                <a:solidFill>
                  <a:schemeClr val="tx1"/>
                </a:solidFill>
                <a:latin typeface="+mn-lt"/>
                <a:ea typeface="+mn-ea"/>
                <a:cs typeface="+mn-cs"/>
              </a:rPr>
              <a:t>Note ease of motion</a:t>
            </a:r>
          </a:p>
          <a:p>
            <a:r>
              <a:rPr lang="en-US" sz="1200" kern="1200" dirty="0" smtClean="0">
                <a:solidFill>
                  <a:schemeClr val="tx1"/>
                </a:solidFill>
                <a:latin typeface="+mn-lt"/>
                <a:ea typeface="+mn-ea"/>
                <a:cs typeface="+mn-cs"/>
              </a:rPr>
              <a:t>Alter assembly to use 3 friction pegs (blue colored) </a:t>
            </a:r>
          </a:p>
          <a:p>
            <a:pPr lvl="1"/>
            <a:r>
              <a:rPr lang="en-US" sz="1200" kern="1200" dirty="0" smtClean="0">
                <a:solidFill>
                  <a:schemeClr val="tx1"/>
                </a:solidFill>
                <a:latin typeface="+mn-lt"/>
                <a:ea typeface="+mn-ea"/>
                <a:cs typeface="+mn-cs"/>
              </a:rPr>
              <a:t>Note difficulty of motion</a:t>
            </a:r>
          </a:p>
          <a:p>
            <a:endParaRPr lang="en-US" dirty="0" smtClean="0"/>
          </a:p>
          <a:p>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a:lstStyle/>
          <a:p>
            <a:fld id="{65903B2A-63F3-4496-A07D-51841508A668}"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challenge is all about build long-and-strong (slide 1)</a:t>
            </a:r>
          </a:p>
          <a:p>
            <a:pPr eaLnBrk="1" hangingPunct="1">
              <a:spcBef>
                <a:spcPct val="0"/>
              </a:spcBef>
              <a:buFontTx/>
              <a:buChar char="•"/>
            </a:pPr>
            <a:r>
              <a:rPr lang="en-US" smtClean="0"/>
              <a:t> The structural building learning (slides 2,3) can be assessed in the Faraday Golf Challenge</a:t>
            </a:r>
          </a:p>
          <a:p>
            <a:pPr eaLnBrk="1" hangingPunct="1">
              <a:spcBef>
                <a:spcPct val="0"/>
              </a:spcBef>
              <a:buFontTx/>
              <a:buChar char="•"/>
            </a:pPr>
            <a:endParaRPr lang="en-US" smtClean="0"/>
          </a:p>
          <a:p>
            <a:pPr eaLnBrk="1" hangingPunct="1">
              <a:spcBef>
                <a:spcPct val="0"/>
              </a:spcBef>
            </a:pPr>
            <a:r>
              <a:rPr lang="en-US" smtClean="0"/>
              <a:t>As an extended challenge, have students place the brick/battery between the bridge and motor/dude for an additional load on the bridge</a:t>
            </a:r>
          </a:p>
        </p:txBody>
      </p:sp>
      <p:sp>
        <p:nvSpPr>
          <p:cNvPr id="12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810A36-FFD8-4B46-AB91-9FE4AB470FEC}"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Print out this grading sheet for students</a:t>
            </a: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5153D-154A-4B97-BB9C-C2FA642A06B9}"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Print out this grading sheet for students</a:t>
            </a: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5153D-154A-4B97-BB9C-C2FA642A06B9}"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Note: the kit used in this example had 6 straight snap-beam more than the standard 9797 kit</a:t>
            </a:r>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5F6F16-CEB7-49DD-9FAF-967502DC2165}"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Print out this grading sheet for students</a:t>
            </a:r>
          </a:p>
        </p:txBody>
      </p:sp>
      <p:sp>
        <p:nvSpPr>
          <p:cNvPr id="13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E5153D-154A-4B97-BB9C-C2FA642A06B9}" type="slidenum">
              <a:rPr lang="en-US" smtClean="0"/>
              <a:pPr fontAlgn="base">
                <a:spcBef>
                  <a:spcPct val="0"/>
                </a:spcBef>
                <a:spcAft>
                  <a:spcPct val="0"/>
                </a:spcAft>
                <a:defRPr/>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D4ED2A3C-7BEC-4E50-8BAA-6D6BC4F7E5B6}" type="datetimeFigureOut">
              <a:rPr lang="en-US" smtClean="0"/>
              <a:pPr>
                <a:defRPr/>
              </a:pPr>
              <a:t>2/14/2013</a:t>
            </a:fld>
            <a:endParaRPr lang="en-US" dirty="0"/>
          </a:p>
        </p:txBody>
      </p:sp>
      <p:sp>
        <p:nvSpPr>
          <p:cNvPr id="19" name="Footer Placeholder 18"/>
          <p:cNvSpPr>
            <a:spLocks noGrp="1"/>
          </p:cNvSpPr>
          <p:nvPr>
            <p:ph type="ftr" sz="quarter" idx="11"/>
          </p:nvPr>
        </p:nvSpPr>
        <p:spPr/>
        <p:txBody>
          <a:bodyPr/>
          <a:lstStyle/>
          <a:p>
            <a:pPr>
              <a:defRPr/>
            </a:pPr>
            <a:endParaRPr lang="en-US"/>
          </a:p>
        </p:txBody>
      </p:sp>
      <p:sp>
        <p:nvSpPr>
          <p:cNvPr id="27" name="Slide Number Placeholder 26"/>
          <p:cNvSpPr>
            <a:spLocks noGrp="1"/>
          </p:cNvSpPr>
          <p:nvPr>
            <p:ph type="sldNum" sz="quarter" idx="12"/>
          </p:nvPr>
        </p:nvSpPr>
        <p:spPr/>
        <p:txBody>
          <a:bodyPr/>
          <a:lstStyle/>
          <a:p>
            <a:pPr>
              <a:defRPr/>
            </a:pPr>
            <a:fld id="{2FAC920C-18A3-458E-AB73-F2950053240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EB3C4A8E-3D11-4A40-B71B-C107767A41EB}" type="datetimeFigureOut">
              <a:rPr lang="en-US" smtClean="0"/>
              <a:pPr>
                <a:defRPr/>
              </a:pPr>
              <a:t>2/14/2013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3DECD3-99F4-45FA-8F05-71E90F42F9AE}"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492E8F8-DD70-4AC7-907E-183E773B2C50}" type="datetimeFigureOut">
              <a:rPr lang="en-US" smtClean="0"/>
              <a:pPr>
                <a:defRPr/>
              </a:pPr>
              <a:t>2/14/2013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C0ABC2-60CD-4CC5-850E-778CE8186126}"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B089FF1-C9B1-483D-A7AE-280C3156B5C3}" type="datetimeFigureOut">
              <a:rPr lang="en-US" smtClean="0"/>
              <a:pPr>
                <a:defRPr/>
              </a:pPr>
              <a:t>2/14/2013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D79192E-0309-4E44-B0E7-C68B506DF880}"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7DA05692-2874-4E2C-B780-888FA644FD73}" type="datetimeFigureOut">
              <a:rPr lang="en-US" smtClean="0"/>
              <a:pPr>
                <a:defRPr/>
              </a:pPr>
              <a:t>2/14/2013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CBDB97-C75C-4673-8821-BC6243ECBA3D}"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E9E0605-D4A4-428E-838E-BFE2C8C23A54}" type="datetimeFigureOut">
              <a:rPr lang="en-US" smtClean="0"/>
              <a:pPr>
                <a:defRPr/>
              </a:pPr>
              <a:t>2/14/2013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AD6B43-998A-4053-A5FE-7770FC828CFD}"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078BF894-FE63-44A8-944D-D0E1E3DBDBF3}" type="datetimeFigureOut">
              <a:rPr lang="en-US" smtClean="0"/>
              <a:pPr>
                <a:defRPr/>
              </a:pPr>
              <a:t>2/14/2013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AF5E6A0-EE6A-4095-A861-9993768CB1F7}"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C1CF6D7A-EE93-42E6-BF9B-6B08668698E2}" type="datetimeFigureOut">
              <a:rPr lang="en-US" smtClean="0"/>
              <a:pPr>
                <a:defRPr/>
              </a:pPr>
              <a:t>2/14/2013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EFA09795-8913-457D-8CC7-26F56BBCC1D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89B5154-7358-4305-A81A-1DED6F28E614}" type="datetimeFigureOut">
              <a:rPr lang="en-US" smtClean="0"/>
              <a:pPr>
                <a:defRPr/>
              </a:pPr>
              <a:t>2/14/2013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E015903-08AF-41E9-A99C-6A39A46DD19B}"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8D48B583-CE5B-40DD-9066-878D0E320447}" type="datetimeFigureOut">
              <a:rPr lang="en-US" smtClean="0"/>
              <a:pPr>
                <a:defRPr/>
              </a:pPr>
              <a:t>2/14/2013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369F7D-816F-414B-9957-508A0FEDF74B}"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9DEEEE53-63A4-4B38-87E6-10FC0BC5CED8}" type="datetimeFigureOut">
              <a:rPr lang="en-US" smtClean="0"/>
              <a:pPr>
                <a:defRPr/>
              </a:pPr>
              <a:t>2/14/2013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077200" y="6356350"/>
            <a:ext cx="609600" cy="365125"/>
          </a:xfrm>
        </p:spPr>
        <p:txBody>
          <a:bodyPr/>
          <a:lstStyle/>
          <a:p>
            <a:pPr>
              <a:defRPr/>
            </a:pPr>
            <a:fld id="{E95FDEC2-B4DB-4EED-83D7-D50AB182EFB0}"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C0AF8018-8B95-4489-8BFA-FAE64DF28CC0}" type="datetimeFigureOut">
              <a:rPr lang="en-US" smtClean="0"/>
              <a:pPr>
                <a:defRPr/>
              </a:pPr>
              <a:t>2/14/2013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9141D3D1-0E21-4B2B-9C65-145B0E1EB438}"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hyperlink" Target="http://stemrobotics.cs.pdx.edu/sites/default/files/technicprimer.sw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majorgeeks.com/LEGO_Digital_Designer_for_Windows_d5566.html" TargetMode="External"/><Relationship Id="rId4" Type="http://schemas.openxmlformats.org/officeDocument/2006/relationships/hyperlink" Target="http://www.teachersdomain.org/asset/nv37_int_arch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defRPr/>
            </a:pPr>
            <a:r>
              <a:rPr lang="en-US" dirty="0" smtClean="0"/>
              <a:t>NXT Parts Exploration</a:t>
            </a:r>
            <a:br>
              <a:rPr lang="en-US" dirty="0" smtClean="0"/>
            </a:br>
            <a:r>
              <a:rPr lang="en-US" dirty="0" smtClean="0"/>
              <a:t>U1C4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819912"/>
          </a:xfrm>
        </p:spPr>
        <p:txBody>
          <a:bodyPr>
            <a:normAutofit/>
          </a:bodyPr>
          <a:lstStyle/>
          <a:p>
            <a:pPr algn="ctr"/>
            <a:r>
              <a:rPr lang="en-US" dirty="0" smtClean="0"/>
              <a:t>Let’s Build a Tower</a:t>
            </a:r>
            <a:endParaRPr lang="en-US" dirty="0"/>
          </a:p>
        </p:txBody>
      </p:sp>
      <p:sp>
        <p:nvSpPr>
          <p:cNvPr id="3" name="Content Placeholder 2"/>
          <p:cNvSpPr>
            <a:spLocks noGrp="1"/>
          </p:cNvSpPr>
          <p:nvPr>
            <p:ph idx="1"/>
          </p:nvPr>
        </p:nvSpPr>
        <p:spPr>
          <a:xfrm>
            <a:off x="152400" y="1447800"/>
            <a:ext cx="8991600" cy="5410200"/>
          </a:xfrm>
        </p:spPr>
        <p:txBody>
          <a:bodyPr>
            <a:normAutofit/>
          </a:bodyPr>
          <a:lstStyle/>
          <a:p>
            <a:r>
              <a:rPr lang="en-US" dirty="0" smtClean="0"/>
              <a:t>Using only the non-electronic pieces from one kit, build a tower that will hold 3 Into to the Navy NJROTC (white) books. The tower should be wide enough to hold the books without tipping over and strong enough to hold them.</a:t>
            </a:r>
            <a:endParaRPr lang="en-US" sz="2000" dirty="0" smtClean="0"/>
          </a:p>
          <a:p>
            <a:pPr>
              <a:buNone/>
            </a:pPr>
            <a:r>
              <a:rPr lang="en-US" sz="2000" dirty="0" smtClean="0"/>
              <a:t> </a:t>
            </a:r>
            <a:endParaRPr lang="en-US" sz="1800" dirty="0" smtClean="0"/>
          </a:p>
          <a:p>
            <a:r>
              <a:rPr lang="en-US" dirty="0" smtClean="0"/>
              <a:t>Remember to use squares and triangles in your design to give the strength and stability needed to hold the books. </a:t>
            </a:r>
            <a:endParaRPr lang="en-US" sz="2000" dirty="0" smtClean="0"/>
          </a:p>
          <a:p>
            <a:pPr>
              <a:buNone/>
            </a:pPr>
            <a:r>
              <a:rPr lang="en-US" sz="2000" dirty="0" smtClean="0"/>
              <a:t> </a:t>
            </a:r>
            <a:endParaRPr lang="en-US" dirty="0" smtClean="0"/>
          </a:p>
          <a:p>
            <a:r>
              <a:rPr lang="en-US" dirty="0" smtClean="0"/>
              <a:t>Height Points: Add 1 point for every ½ in over 6 inches. </a:t>
            </a:r>
            <a:endParaRPr lang="en-US" sz="2000" dirty="0" smtClean="0"/>
          </a:p>
          <a:p>
            <a:pPr>
              <a:buNone/>
            </a:pPr>
            <a:r>
              <a:rPr lang="en-US" sz="2000" dirty="0" smtClean="0"/>
              <a:t> </a:t>
            </a:r>
            <a:endParaRPr lang="en-US" dirty="0" smtClean="0"/>
          </a:p>
          <a:p>
            <a:r>
              <a:rPr lang="en-US" dirty="0" smtClean="0"/>
              <a:t>After reaching the height requirement of 6 inches, then: Strength Points: Add 2 points for each book after the 3rd.</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9"/>
          <p:cNvSpPr>
            <a:spLocks noGrp="1"/>
          </p:cNvSpPr>
          <p:nvPr>
            <p:ph type="title"/>
          </p:nvPr>
        </p:nvSpPr>
        <p:spPr>
          <a:xfrm>
            <a:off x="0" y="0"/>
            <a:ext cx="9144000" cy="838200"/>
          </a:xfrm>
        </p:spPr>
        <p:txBody>
          <a:bodyPr>
            <a:normAutofit fontScale="90000"/>
          </a:bodyPr>
          <a:lstStyle/>
          <a:p>
            <a:pPr algn="ctr"/>
            <a:r>
              <a:rPr lang="en-US" dirty="0" smtClean="0"/>
              <a:t>Let’s Build a Tower Challenge Grading</a:t>
            </a:r>
          </a:p>
        </p:txBody>
      </p:sp>
      <p:sp>
        <p:nvSpPr>
          <p:cNvPr id="11" name="TextBox 10"/>
          <p:cNvSpPr txBox="1"/>
          <p:nvPr/>
        </p:nvSpPr>
        <p:spPr>
          <a:xfrm>
            <a:off x="0" y="762000"/>
            <a:ext cx="9144000" cy="4655121"/>
          </a:xfrm>
          <a:prstGeom prst="rect">
            <a:avLst/>
          </a:prstGeom>
          <a:noFill/>
        </p:spPr>
        <p:txBody>
          <a:bodyPr wrap="square">
            <a:spAutoFit/>
          </a:bodyPr>
          <a:lstStyle/>
          <a:p>
            <a:pPr fontAlgn="auto">
              <a:spcBef>
                <a:spcPts val="0"/>
              </a:spcBef>
              <a:spcAft>
                <a:spcPts val="0"/>
              </a:spcAft>
              <a:defRPr/>
            </a:pPr>
            <a:r>
              <a:rPr lang="en-US" sz="2600" dirty="0">
                <a:latin typeface="+mn-lt"/>
                <a:cs typeface="+mn-cs"/>
              </a:rPr>
              <a:t>Build a </a:t>
            </a:r>
            <a:r>
              <a:rPr lang="en-US" sz="2600" dirty="0" smtClean="0">
                <a:latin typeface="+mn-lt"/>
                <a:cs typeface="+mn-cs"/>
              </a:rPr>
              <a:t>tower which</a:t>
            </a:r>
            <a:r>
              <a:rPr lang="en-US" sz="2600" dirty="0">
                <a:latin typeface="+mn-lt"/>
                <a:cs typeface="+mn-cs"/>
              </a:rPr>
              <a:t>:</a:t>
            </a:r>
          </a:p>
          <a:p>
            <a:pPr lvl="1" fontAlgn="auto">
              <a:spcBef>
                <a:spcPts val="0"/>
              </a:spcBef>
              <a:spcAft>
                <a:spcPts val="0"/>
              </a:spcAft>
              <a:buFont typeface="Arial" pitchFamily="34" charset="0"/>
              <a:buChar char="•"/>
              <a:defRPr/>
            </a:pPr>
            <a:r>
              <a:rPr lang="en-US" sz="2600" dirty="0">
                <a:latin typeface="+mn-lt"/>
                <a:cs typeface="+mn-cs"/>
              </a:rPr>
              <a:t> </a:t>
            </a:r>
            <a:r>
              <a:rPr lang="en-US" sz="2600" dirty="0" smtClean="0">
                <a:latin typeface="+mn-lt"/>
                <a:cs typeface="+mn-cs"/>
              </a:rPr>
              <a:t>minimum height = 6in </a:t>
            </a:r>
            <a:r>
              <a:rPr lang="en-US" sz="2600" dirty="0">
                <a:solidFill>
                  <a:srgbClr val="FF0000"/>
                </a:solidFill>
                <a:latin typeface="+mn-lt"/>
                <a:cs typeface="+mn-cs"/>
              </a:rPr>
              <a:t>2 pts</a:t>
            </a:r>
          </a:p>
          <a:p>
            <a:pPr marL="630238" lvl="1" indent="-173038" fontAlgn="auto">
              <a:spcBef>
                <a:spcPts val="0"/>
              </a:spcBef>
              <a:spcAft>
                <a:spcPts val="0"/>
              </a:spcAft>
              <a:buFont typeface="Arial" pitchFamily="34" charset="0"/>
              <a:buChar char="•"/>
              <a:tabLst>
                <a:tab pos="8923338" algn="l"/>
              </a:tabLst>
              <a:defRPr/>
            </a:pPr>
            <a:r>
              <a:rPr lang="en-US" sz="2600" dirty="0" smtClean="0">
                <a:latin typeface="+mn-lt"/>
              </a:rPr>
              <a:t>uses squares and triangles for </a:t>
            </a:r>
          </a:p>
          <a:p>
            <a:pPr marL="630238" lvl="1" fontAlgn="auto">
              <a:spcBef>
                <a:spcPts val="0"/>
              </a:spcBef>
              <a:spcAft>
                <a:spcPts val="0"/>
              </a:spcAft>
              <a:tabLst>
                <a:tab pos="8923338" algn="l"/>
              </a:tabLst>
              <a:defRPr/>
            </a:pPr>
            <a:r>
              <a:rPr lang="en-US" sz="2600" dirty="0" smtClean="0">
                <a:latin typeface="+mn-lt"/>
              </a:rPr>
              <a:t>strength and stability needed to hold the books. </a:t>
            </a:r>
            <a:r>
              <a:rPr lang="en-US" sz="2600" dirty="0" smtClean="0">
                <a:solidFill>
                  <a:srgbClr val="FF0000"/>
                </a:solidFill>
                <a:latin typeface="+mn-lt"/>
                <a:cs typeface="+mn-cs"/>
              </a:rPr>
              <a:t>2pts</a:t>
            </a:r>
            <a:r>
              <a:rPr lang="en-US" sz="2600" dirty="0" smtClean="0">
                <a:latin typeface="+mn-lt"/>
                <a:cs typeface="+mn-cs"/>
              </a:rPr>
              <a:t> </a:t>
            </a:r>
            <a:endParaRPr lang="en-US" sz="2600" dirty="0">
              <a:latin typeface="+mn-lt"/>
              <a:cs typeface="+mn-cs"/>
            </a:endParaRPr>
          </a:p>
          <a:p>
            <a:pPr lvl="1" fontAlgn="auto">
              <a:spcBef>
                <a:spcPts val="0"/>
              </a:spcBef>
              <a:spcAft>
                <a:spcPts val="0"/>
              </a:spcAft>
              <a:buFont typeface="Arial" pitchFamily="34" charset="0"/>
              <a:buChar char="•"/>
              <a:defRPr/>
            </a:pPr>
            <a:r>
              <a:rPr lang="en-US" sz="2600" dirty="0">
                <a:latin typeface="+mn-lt"/>
                <a:cs typeface="+mn-cs"/>
              </a:rPr>
              <a:t> uses the non-electronic parts from only one kit </a:t>
            </a:r>
            <a:r>
              <a:rPr lang="en-US" sz="2600" dirty="0">
                <a:solidFill>
                  <a:srgbClr val="FF0000"/>
                </a:solidFill>
                <a:latin typeface="+mn-lt"/>
                <a:cs typeface="+mn-cs"/>
              </a:rPr>
              <a:t>2 pts</a:t>
            </a:r>
          </a:p>
          <a:p>
            <a:pPr lvl="1" fontAlgn="auto">
              <a:spcBef>
                <a:spcPts val="0"/>
              </a:spcBef>
              <a:spcAft>
                <a:spcPts val="0"/>
              </a:spcAft>
              <a:buFont typeface="Arial" pitchFamily="34" charset="0"/>
              <a:buChar char="•"/>
              <a:defRPr/>
            </a:pPr>
            <a:r>
              <a:rPr lang="en-US" sz="2600" dirty="0">
                <a:latin typeface="+mn-lt"/>
                <a:cs typeface="+mn-cs"/>
              </a:rPr>
              <a:t> can support </a:t>
            </a:r>
            <a:r>
              <a:rPr lang="en-US" sz="2600" dirty="0" smtClean="0">
                <a:latin typeface="+mn-lt"/>
                <a:cs typeface="+mn-cs"/>
              </a:rPr>
              <a:t>3 </a:t>
            </a:r>
            <a:r>
              <a:rPr lang="en-US" sz="2600" dirty="0" smtClean="0">
                <a:latin typeface="+mn-lt"/>
              </a:rPr>
              <a:t>Into to the Navy NJROTC books</a:t>
            </a:r>
            <a:r>
              <a:rPr lang="en-US" sz="2600" dirty="0" smtClean="0">
                <a:latin typeface="+mn-lt"/>
                <a:cs typeface="+mn-cs"/>
              </a:rPr>
              <a:t> </a:t>
            </a:r>
            <a:r>
              <a:rPr lang="en-US" sz="2600" dirty="0">
                <a:solidFill>
                  <a:srgbClr val="FF0000"/>
                </a:solidFill>
                <a:latin typeface="+mn-lt"/>
                <a:cs typeface="+mn-cs"/>
              </a:rPr>
              <a:t>2 pts</a:t>
            </a:r>
          </a:p>
          <a:p>
            <a:pPr marL="630238" lvl="1" indent="-173038" fontAlgn="auto">
              <a:spcBef>
                <a:spcPts val="0"/>
              </a:spcBef>
              <a:spcAft>
                <a:spcPts val="0"/>
              </a:spcAft>
              <a:buFont typeface="Arial" pitchFamily="34" charset="0"/>
              <a:buChar char="•"/>
              <a:defRPr/>
            </a:pPr>
            <a:r>
              <a:rPr lang="en-US" sz="2600" dirty="0" smtClean="0">
                <a:latin typeface="+mn-lt"/>
              </a:rPr>
              <a:t>tower should be wide enough to hold the books without tipping over and strong enough to hold them.</a:t>
            </a:r>
            <a:r>
              <a:rPr lang="en-US" sz="2600" dirty="0" smtClean="0">
                <a:solidFill>
                  <a:srgbClr val="FF0000"/>
                </a:solidFill>
                <a:latin typeface="+mn-lt"/>
              </a:rPr>
              <a:t> 2 pts</a:t>
            </a:r>
          </a:p>
          <a:p>
            <a:pPr marL="630238" lvl="1" indent="-173038" fontAlgn="auto">
              <a:spcBef>
                <a:spcPts val="0"/>
              </a:spcBef>
              <a:spcAft>
                <a:spcPts val="0"/>
              </a:spcAft>
              <a:buFont typeface="Arial" pitchFamily="34" charset="0"/>
              <a:buChar char="•"/>
              <a:defRPr/>
            </a:pPr>
            <a:r>
              <a:rPr lang="en-US" sz="2600" dirty="0" smtClean="0">
                <a:latin typeface="+mn-lt"/>
              </a:rPr>
              <a:t>Height Points: Add 1 point for every ½” over 6”.</a:t>
            </a:r>
          </a:p>
          <a:p>
            <a:pPr marL="630238" lvl="1" indent="-173038" fontAlgn="auto">
              <a:spcBef>
                <a:spcPts val="0"/>
              </a:spcBef>
              <a:spcAft>
                <a:spcPts val="0"/>
              </a:spcAft>
              <a:buFont typeface="Arial" pitchFamily="34" charset="0"/>
              <a:buChar char="•"/>
              <a:defRPr/>
            </a:pPr>
            <a:r>
              <a:rPr lang="en-US" sz="2600" dirty="0" smtClean="0">
                <a:latin typeface="+mn-lt"/>
              </a:rPr>
              <a:t>Strength Points: Add 2 points for each book after the 3rd.</a:t>
            </a:r>
          </a:p>
          <a:p>
            <a:pPr lvl="8">
              <a:buFont typeface="Arial" pitchFamily="34" charset="0"/>
              <a:buChar char="•"/>
              <a:defRPr/>
            </a:pPr>
            <a:endParaRPr lang="en-US" sz="1050" dirty="0">
              <a:solidFill>
                <a:srgbClr val="FF0000"/>
              </a:solidFill>
              <a:latin typeface="+mn-lt"/>
              <a:cs typeface="+mn-cs"/>
            </a:endParaRPr>
          </a:p>
          <a:p>
            <a:pPr marL="393700" lvl="8">
              <a:defRPr/>
            </a:pPr>
            <a:r>
              <a:rPr lang="en-US" sz="2600" b="1" dirty="0">
                <a:solidFill>
                  <a:srgbClr val="FF0000"/>
                </a:solidFill>
                <a:latin typeface="+mn-lt"/>
                <a:cs typeface="+mn-cs"/>
              </a:rPr>
              <a:t>Have Fun!!</a:t>
            </a:r>
          </a:p>
        </p:txBody>
      </p:sp>
      <p:sp>
        <p:nvSpPr>
          <p:cNvPr id="4" name="TextBox 3"/>
          <p:cNvSpPr txBox="1">
            <a:spLocks noChangeArrowheads="1"/>
          </p:cNvSpPr>
          <p:nvPr/>
        </p:nvSpPr>
        <p:spPr bwMode="auto">
          <a:xfrm>
            <a:off x="368300" y="5903913"/>
            <a:ext cx="8775700" cy="954087"/>
          </a:xfrm>
          <a:prstGeom prst="rect">
            <a:avLst/>
          </a:prstGeom>
          <a:noFill/>
          <a:ln w="9525">
            <a:noFill/>
            <a:miter lim="800000"/>
            <a:headEnd/>
            <a:tailEnd/>
          </a:ln>
        </p:spPr>
        <p:txBody>
          <a:bodyPr wrap="none">
            <a:spAutoFit/>
          </a:bodyPr>
          <a:lstStyle/>
          <a:p>
            <a:r>
              <a:rPr lang="en-US" sz="2800" b="1" dirty="0">
                <a:latin typeface="Calibri" pitchFamily="34" charset="0"/>
              </a:rPr>
              <a:t>1) Get another team sign off on each of the bullets above </a:t>
            </a:r>
          </a:p>
          <a:p>
            <a:r>
              <a:rPr lang="en-US" sz="2800" b="1" dirty="0">
                <a:latin typeface="Calibri" pitchFamily="34" charset="0"/>
              </a:rPr>
              <a:t>2) Then get a final sign-off from the teacher</a:t>
            </a:r>
          </a:p>
        </p:txBody>
      </p:sp>
      <p:sp>
        <p:nvSpPr>
          <p:cNvPr id="7" name="TextBox 6"/>
          <p:cNvSpPr txBox="1">
            <a:spLocks noChangeArrowheads="1"/>
          </p:cNvSpPr>
          <p:nvPr/>
        </p:nvSpPr>
        <p:spPr bwMode="auto">
          <a:xfrm>
            <a:off x="5029200" y="838200"/>
            <a:ext cx="4114800" cy="1200150"/>
          </a:xfrm>
          <a:prstGeom prst="rect">
            <a:avLst/>
          </a:prstGeom>
          <a:noFill/>
          <a:ln w="3175">
            <a:solidFill>
              <a:schemeClr val="tx1"/>
            </a:solidFill>
            <a:miter lim="800000"/>
            <a:headEnd/>
            <a:tailEnd/>
          </a:ln>
        </p:spPr>
        <p:txBody>
          <a:bodyPr>
            <a:spAutoFit/>
          </a:bodyPr>
          <a:lstStyle/>
          <a:p>
            <a:r>
              <a:rPr lang="en-US" sz="2400" dirty="0">
                <a:latin typeface="Calibri" pitchFamily="34" charset="0"/>
              </a:rPr>
              <a:t>Team: ____________________</a:t>
            </a:r>
          </a:p>
          <a:p>
            <a:r>
              <a:rPr lang="en-US" sz="2400" dirty="0">
                <a:latin typeface="Calibri" pitchFamily="34" charset="0"/>
              </a:rPr>
              <a:t>Members: _________________</a:t>
            </a:r>
            <a:br>
              <a:rPr lang="en-US" sz="2400" dirty="0">
                <a:latin typeface="Calibri" pitchFamily="34" charset="0"/>
              </a:rPr>
            </a:br>
            <a:r>
              <a:rPr lang="en-US" sz="2400" dirty="0">
                <a:latin typeface="Calibri" pitchFamily="34" charset="0"/>
              </a:rPr>
              <a:t>	      _________________</a:t>
            </a:r>
          </a:p>
        </p:txBody>
      </p:sp>
      <p:sp>
        <p:nvSpPr>
          <p:cNvPr id="9" name="TextBox 8"/>
          <p:cNvSpPr txBox="1">
            <a:spLocks noChangeArrowheads="1"/>
          </p:cNvSpPr>
          <p:nvPr/>
        </p:nvSpPr>
        <p:spPr bwMode="auto">
          <a:xfrm>
            <a:off x="2971800" y="4953000"/>
            <a:ext cx="5943600" cy="830997"/>
          </a:xfrm>
          <a:prstGeom prst="rect">
            <a:avLst/>
          </a:prstGeom>
          <a:noFill/>
          <a:ln w="3175">
            <a:solidFill>
              <a:schemeClr val="tx1"/>
            </a:solidFill>
            <a:miter lim="800000"/>
            <a:headEnd/>
            <a:tailEnd/>
          </a:ln>
        </p:spPr>
        <p:txBody>
          <a:bodyPr wrap="square">
            <a:spAutoFit/>
          </a:bodyPr>
          <a:lstStyle/>
          <a:p>
            <a:r>
              <a:rPr lang="en-US" sz="2400" dirty="0" smtClean="0">
                <a:latin typeface="Calibri" pitchFamily="34" charset="0"/>
              </a:rPr>
              <a:t>½ increments over 6”: ____ x </a:t>
            </a:r>
            <a:r>
              <a:rPr lang="en-US" sz="2400" dirty="0" smtClean="0">
                <a:solidFill>
                  <a:srgbClr val="FF0000"/>
                </a:solidFill>
              </a:rPr>
              <a:t>1 pts</a:t>
            </a:r>
            <a:r>
              <a:rPr lang="en-US" sz="2400" dirty="0" smtClean="0">
                <a:latin typeface="Calibri" pitchFamily="34" charset="0"/>
              </a:rPr>
              <a:t> = _______</a:t>
            </a:r>
          </a:p>
          <a:p>
            <a:r>
              <a:rPr lang="en-US" sz="2400" dirty="0" smtClean="0">
                <a:latin typeface="Calibri" pitchFamily="34" charset="0"/>
              </a:rPr>
              <a:t>Books stacked over 3 : ____ x </a:t>
            </a:r>
            <a:r>
              <a:rPr lang="en-US" sz="2400" dirty="0" smtClean="0">
                <a:solidFill>
                  <a:srgbClr val="FF0000"/>
                </a:solidFill>
              </a:rPr>
              <a:t>2 pts</a:t>
            </a:r>
            <a:r>
              <a:rPr lang="en-US" sz="2400" dirty="0" smtClean="0">
                <a:latin typeface="Calibri" pitchFamily="34" charset="0"/>
              </a:rPr>
              <a:t> = _______</a:t>
            </a:r>
            <a:endParaRPr lang="en-US" sz="24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wipe(left)">
                                      <p:cBhvr>
                                        <p:cTn id="13" dur="1000"/>
                                        <p:tgtEl>
                                          <p:spTgt spid="11">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wipe(left)">
                                      <p:cBhvr>
                                        <p:cTn id="16" dur="1000"/>
                                        <p:tgtEl>
                                          <p:spTgt spid="11">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wipe(left)">
                                      <p:cBhvr>
                                        <p:cTn id="19" dur="1000"/>
                                        <p:tgtEl>
                                          <p:spTgt spid="11">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wipe(left)">
                                      <p:cBhvr>
                                        <p:cTn id="22" dur="1000"/>
                                        <p:tgtEl>
                                          <p:spTgt spid="11">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wipe(left)">
                                      <p:cBhvr>
                                        <p:cTn id="25" dur="1000"/>
                                        <p:tgtEl>
                                          <p:spTgt spid="11">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wipe(left)">
                                      <p:cBhvr>
                                        <p:cTn id="28" dur="1000"/>
                                        <p:tgtEl>
                                          <p:spTgt spid="11">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Effect transition="in" filter="wipe(left)">
                                      <p:cBhvr>
                                        <p:cTn id="31" dur="1000"/>
                                        <p:tgtEl>
                                          <p:spTgt spid="11">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xEl>
                                              <p:pRg st="10" end="10"/>
                                            </p:txEl>
                                          </p:spTgt>
                                        </p:tgtEl>
                                        <p:attrNameLst>
                                          <p:attrName>style.visibility</p:attrName>
                                        </p:attrNameLst>
                                      </p:cBhvr>
                                      <p:to>
                                        <p:strVal val="visible"/>
                                      </p:to>
                                    </p:set>
                                    <p:animEffect transition="in" filter="wipe(left)">
                                      <p:cBhvr>
                                        <p:cTn id="34" dur="1000"/>
                                        <p:tgtEl>
                                          <p:spTgt spid="11">
                                            <p:txEl>
                                              <p:pRg st="10" end="10"/>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linds(horizontal)">
                                      <p:cBhvr>
                                        <p:cTn id="40" dur="500"/>
                                        <p:tgtEl>
                                          <p:spTgt spid="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linds(horizontal)">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9"/>
          <p:cNvSpPr>
            <a:spLocks noGrp="1"/>
          </p:cNvSpPr>
          <p:nvPr>
            <p:ph type="title"/>
          </p:nvPr>
        </p:nvSpPr>
        <p:spPr>
          <a:xfrm>
            <a:off x="457200" y="0"/>
            <a:ext cx="8229600" cy="1143000"/>
          </a:xfrm>
        </p:spPr>
        <p:txBody>
          <a:bodyPr>
            <a:normAutofit fontScale="90000"/>
          </a:bodyPr>
          <a:lstStyle/>
          <a:p>
            <a:pPr eaLnBrk="1" hangingPunct="1"/>
            <a:r>
              <a:rPr lang="en-US" smtClean="0"/>
              <a:t>One Possible Solution (34 parts):</a:t>
            </a:r>
          </a:p>
        </p:txBody>
      </p:sp>
      <p:pic>
        <p:nvPicPr>
          <p:cNvPr id="6" name="Picture 5" descr="Bridge-1.jpg"/>
          <p:cNvPicPr>
            <a:picLocks noChangeAspect="1"/>
          </p:cNvPicPr>
          <p:nvPr/>
        </p:nvPicPr>
        <p:blipFill>
          <a:blip r:embed="rId3" cstate="print"/>
          <a:srcRect/>
          <a:stretch>
            <a:fillRect/>
          </a:stretch>
        </p:blipFill>
        <p:spPr bwMode="auto">
          <a:xfrm>
            <a:off x="0" y="990600"/>
            <a:ext cx="4419600" cy="3314700"/>
          </a:xfrm>
          <a:prstGeom prst="rect">
            <a:avLst/>
          </a:prstGeom>
          <a:noFill/>
          <a:ln w="9525">
            <a:noFill/>
            <a:miter lim="800000"/>
            <a:headEnd/>
            <a:tailEnd/>
          </a:ln>
        </p:spPr>
      </p:pic>
      <p:pic>
        <p:nvPicPr>
          <p:cNvPr id="7" name="Picture 6" descr="Bridge-2.jpg"/>
          <p:cNvPicPr>
            <a:picLocks noChangeAspect="1"/>
          </p:cNvPicPr>
          <p:nvPr/>
        </p:nvPicPr>
        <p:blipFill>
          <a:blip r:embed="rId4" cstate="print"/>
          <a:srcRect/>
          <a:stretch>
            <a:fillRect/>
          </a:stretch>
        </p:blipFill>
        <p:spPr bwMode="auto">
          <a:xfrm>
            <a:off x="4673600" y="990600"/>
            <a:ext cx="4470400" cy="3352800"/>
          </a:xfrm>
          <a:prstGeom prst="rect">
            <a:avLst/>
          </a:prstGeom>
          <a:noFill/>
          <a:ln w="9525">
            <a:noFill/>
            <a:miter lim="800000"/>
            <a:headEnd/>
            <a:tailEnd/>
          </a:ln>
        </p:spPr>
      </p:pic>
      <p:pic>
        <p:nvPicPr>
          <p:cNvPr id="8" name="Picture 7" descr="Bridge-3.jpg"/>
          <p:cNvPicPr>
            <a:picLocks noChangeAspect="1"/>
          </p:cNvPicPr>
          <p:nvPr/>
        </p:nvPicPr>
        <p:blipFill>
          <a:blip r:embed="rId5" cstate="print"/>
          <a:srcRect/>
          <a:stretch>
            <a:fillRect/>
          </a:stretch>
        </p:blipFill>
        <p:spPr bwMode="auto">
          <a:xfrm>
            <a:off x="0" y="4419600"/>
            <a:ext cx="4419600" cy="3314700"/>
          </a:xfrm>
          <a:prstGeom prst="rect">
            <a:avLst/>
          </a:prstGeom>
          <a:noFill/>
          <a:ln w="9525">
            <a:noFill/>
            <a:miter lim="800000"/>
            <a:headEnd/>
            <a:tailEnd/>
          </a:ln>
        </p:spPr>
      </p:pic>
      <p:pic>
        <p:nvPicPr>
          <p:cNvPr id="9" name="Picture 8" descr="Bridge-4.jpg"/>
          <p:cNvPicPr>
            <a:picLocks noChangeAspect="1"/>
          </p:cNvPicPr>
          <p:nvPr/>
        </p:nvPicPr>
        <p:blipFill>
          <a:blip r:embed="rId6" cstate="print"/>
          <a:srcRect/>
          <a:stretch>
            <a:fillRect/>
          </a:stretch>
        </p:blipFill>
        <p:spPr bwMode="auto">
          <a:xfrm>
            <a:off x="4673600" y="4495800"/>
            <a:ext cx="44704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1000"/>
                                        <p:tgtEl>
                                          <p:spTgt spid="7"/>
                                        </p:tgtEl>
                                      </p:cBhvr>
                                    </p:animEffect>
                                  </p:childTnLst>
                                </p:cTn>
                              </p:par>
                            </p:childTnLst>
                          </p:cTn>
                        </p:par>
                        <p:par>
                          <p:cTn id="12" fill="hold">
                            <p:stCondLst>
                              <p:cond delay="2000"/>
                            </p:stCondLst>
                            <p:childTnLst>
                              <p:par>
                                <p:cTn id="13" presetID="3"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1000"/>
                                        <p:tgtEl>
                                          <p:spTgt spid="8"/>
                                        </p:tgtEl>
                                      </p:cBhvr>
                                    </p:animEffect>
                                  </p:childTnLst>
                                </p:cTn>
                              </p:par>
                            </p:childTnLst>
                          </p:cTn>
                        </p:par>
                        <p:par>
                          <p:cTn id="16" fill="hold">
                            <p:stCondLst>
                              <p:cond delay="3000"/>
                            </p:stCondLst>
                            <p:childTnLst>
                              <p:par>
                                <p:cTn id="17" presetID="3" presetClass="entr" presetSubtype="1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6146" name="Title 9"/>
          <p:cNvSpPr>
            <a:spLocks noGrp="1"/>
          </p:cNvSpPr>
          <p:nvPr>
            <p:ph type="title"/>
          </p:nvPr>
        </p:nvSpPr>
        <p:spPr>
          <a:xfrm>
            <a:off x="0" y="0"/>
            <a:ext cx="9144000" cy="838200"/>
          </a:xfrm>
        </p:spPr>
        <p:txBody>
          <a:bodyPr>
            <a:normAutofit fontScale="90000"/>
          </a:bodyPr>
          <a:lstStyle/>
          <a:p>
            <a:pPr algn="ctr" eaLnBrk="1" hangingPunct="1"/>
            <a:r>
              <a:rPr lang="en-US" dirty="0" smtClean="0">
                <a:solidFill>
                  <a:schemeClr val="bg1"/>
                </a:solidFill>
              </a:rPr>
              <a:t>Structural Building Challenge Grading</a:t>
            </a:r>
          </a:p>
        </p:txBody>
      </p:sp>
      <p:sp>
        <p:nvSpPr>
          <p:cNvPr id="11" name="TextBox 10"/>
          <p:cNvSpPr txBox="1"/>
          <p:nvPr/>
        </p:nvSpPr>
        <p:spPr>
          <a:xfrm>
            <a:off x="0" y="1066800"/>
            <a:ext cx="9144000" cy="4655121"/>
          </a:xfrm>
          <a:prstGeom prst="rect">
            <a:avLst/>
          </a:prstGeom>
          <a:noFill/>
        </p:spPr>
        <p:txBody>
          <a:bodyPr>
            <a:spAutoFit/>
          </a:bodyPr>
          <a:lstStyle/>
          <a:p>
            <a:pPr fontAlgn="auto">
              <a:spcBef>
                <a:spcPts val="0"/>
              </a:spcBef>
              <a:spcAft>
                <a:spcPts val="0"/>
              </a:spcAft>
              <a:defRPr/>
            </a:pPr>
            <a:r>
              <a:rPr lang="en-US" sz="2600" dirty="0">
                <a:solidFill>
                  <a:schemeClr val="bg1"/>
                </a:solidFill>
                <a:latin typeface="+mn-lt"/>
                <a:cs typeface="+mn-cs"/>
              </a:rPr>
              <a:t>Build a bridge which:</a:t>
            </a:r>
          </a:p>
          <a:p>
            <a:pPr marL="236538" lvl="1" fontAlgn="auto">
              <a:spcBef>
                <a:spcPts val="0"/>
              </a:spcBef>
              <a:spcAft>
                <a:spcPts val="0"/>
              </a:spcAft>
              <a:buFont typeface="Arial" pitchFamily="34" charset="0"/>
              <a:buChar char="•"/>
              <a:defRPr/>
            </a:pPr>
            <a:r>
              <a:rPr lang="en-US" sz="2600" dirty="0">
                <a:solidFill>
                  <a:schemeClr val="bg1"/>
                </a:solidFill>
                <a:latin typeface="+mn-lt"/>
                <a:cs typeface="+mn-cs"/>
              </a:rPr>
              <a:t> </a:t>
            </a:r>
            <a:r>
              <a:rPr lang="en-US" sz="2600" dirty="0" smtClean="0">
                <a:solidFill>
                  <a:schemeClr val="bg1"/>
                </a:solidFill>
                <a:latin typeface="+mn-lt"/>
                <a:cs typeface="+mn-cs"/>
              </a:rPr>
              <a:t>___ spans </a:t>
            </a:r>
            <a:r>
              <a:rPr lang="en-US" sz="2600" dirty="0">
                <a:solidFill>
                  <a:schemeClr val="bg1"/>
                </a:solidFill>
                <a:latin typeface="+mn-lt"/>
                <a:cs typeface="+mn-cs"/>
              </a:rPr>
              <a:t>the arena </a:t>
            </a:r>
            <a:r>
              <a:rPr lang="en-US" sz="2600" dirty="0" smtClean="0">
                <a:solidFill>
                  <a:schemeClr val="bg1"/>
                </a:solidFill>
                <a:latin typeface="+mn-lt"/>
                <a:cs typeface="+mn-cs"/>
              </a:rPr>
              <a:t>= 2 </a:t>
            </a:r>
            <a:r>
              <a:rPr lang="en-US" sz="2600" dirty="0">
                <a:solidFill>
                  <a:schemeClr val="bg1"/>
                </a:solidFill>
                <a:latin typeface="+mn-lt"/>
                <a:cs typeface="+mn-cs"/>
              </a:rPr>
              <a:t>pts</a:t>
            </a:r>
          </a:p>
          <a:p>
            <a:pPr marL="236538" lvl="1" fontAlgn="auto">
              <a:spcBef>
                <a:spcPts val="0"/>
              </a:spcBef>
              <a:spcAft>
                <a:spcPts val="0"/>
              </a:spcAft>
              <a:buFont typeface="Arial" pitchFamily="34" charset="0"/>
              <a:buChar char="•"/>
              <a:defRPr/>
            </a:pPr>
            <a:r>
              <a:rPr lang="en-US" sz="2600" dirty="0">
                <a:solidFill>
                  <a:schemeClr val="bg1"/>
                </a:solidFill>
                <a:latin typeface="+mn-lt"/>
                <a:cs typeface="+mn-cs"/>
              </a:rPr>
              <a:t> </a:t>
            </a:r>
            <a:r>
              <a:rPr lang="en-US" sz="2600" dirty="0">
                <a:solidFill>
                  <a:schemeClr val="bg1"/>
                </a:solidFill>
                <a:latin typeface="+mn-lt"/>
              </a:rPr>
              <a:t>___</a:t>
            </a:r>
            <a:r>
              <a:rPr lang="en-US" sz="2600" dirty="0">
                <a:solidFill>
                  <a:schemeClr val="bg1"/>
                </a:solidFill>
              </a:rPr>
              <a:t> </a:t>
            </a:r>
            <a:r>
              <a:rPr lang="en-US" sz="2600" dirty="0" smtClean="0">
                <a:solidFill>
                  <a:schemeClr val="bg1"/>
                </a:solidFill>
                <a:latin typeface="+mn-lt"/>
                <a:cs typeface="+mn-cs"/>
              </a:rPr>
              <a:t>suspension </a:t>
            </a:r>
            <a:r>
              <a:rPr lang="en-US" sz="2600" dirty="0">
                <a:solidFill>
                  <a:schemeClr val="bg1"/>
                </a:solidFill>
                <a:latin typeface="+mn-lt"/>
                <a:cs typeface="+mn-cs"/>
              </a:rPr>
              <a:t>design </a:t>
            </a:r>
            <a:r>
              <a:rPr lang="en-US" sz="2600" dirty="0" smtClean="0">
                <a:solidFill>
                  <a:schemeClr val="bg1"/>
                </a:solidFill>
                <a:latin typeface="+mn-lt"/>
                <a:cs typeface="+mn-cs"/>
              </a:rPr>
              <a:t>= 2 </a:t>
            </a:r>
            <a:r>
              <a:rPr lang="en-US" sz="2600" dirty="0">
                <a:solidFill>
                  <a:schemeClr val="bg1"/>
                </a:solidFill>
                <a:latin typeface="+mn-lt"/>
                <a:cs typeface="+mn-cs"/>
              </a:rPr>
              <a:t>pts</a:t>
            </a:r>
          </a:p>
          <a:p>
            <a:pPr marL="236538" lvl="1" fontAlgn="auto">
              <a:spcBef>
                <a:spcPts val="0"/>
              </a:spcBef>
              <a:spcAft>
                <a:spcPts val="0"/>
              </a:spcAft>
              <a:buFont typeface="Arial" pitchFamily="34" charset="0"/>
              <a:buChar char="•"/>
              <a:defRPr/>
            </a:pPr>
            <a:r>
              <a:rPr lang="en-US" sz="2600" dirty="0">
                <a:solidFill>
                  <a:schemeClr val="bg1"/>
                </a:solidFill>
                <a:latin typeface="+mn-lt"/>
                <a:cs typeface="+mn-cs"/>
              </a:rPr>
              <a:t> </a:t>
            </a:r>
            <a:r>
              <a:rPr lang="en-US" sz="2600" dirty="0">
                <a:solidFill>
                  <a:schemeClr val="bg1"/>
                </a:solidFill>
                <a:latin typeface="+mn-lt"/>
              </a:rPr>
              <a:t>___</a:t>
            </a:r>
            <a:r>
              <a:rPr lang="en-US" sz="2600" dirty="0">
                <a:solidFill>
                  <a:schemeClr val="bg1"/>
                </a:solidFill>
              </a:rPr>
              <a:t> </a:t>
            </a:r>
            <a:r>
              <a:rPr lang="en-US" sz="2600" dirty="0" smtClean="0">
                <a:solidFill>
                  <a:schemeClr val="bg1"/>
                </a:solidFill>
                <a:latin typeface="+mn-lt"/>
                <a:cs typeface="+mn-cs"/>
              </a:rPr>
              <a:t>is </a:t>
            </a:r>
            <a:r>
              <a:rPr lang="en-US" sz="2600" dirty="0">
                <a:solidFill>
                  <a:schemeClr val="bg1"/>
                </a:solidFill>
                <a:latin typeface="+mn-lt"/>
                <a:cs typeface="+mn-cs"/>
              </a:rPr>
              <a:t>self-supporting </a:t>
            </a:r>
            <a:r>
              <a:rPr lang="en-US" sz="2600" dirty="0" smtClean="0">
                <a:solidFill>
                  <a:schemeClr val="bg1"/>
                </a:solidFill>
                <a:latin typeface="+mn-lt"/>
                <a:cs typeface="+mn-cs"/>
              </a:rPr>
              <a:t> = 2pts </a:t>
            </a:r>
            <a:endParaRPr lang="en-US" sz="2600" dirty="0">
              <a:solidFill>
                <a:schemeClr val="bg1"/>
              </a:solidFill>
              <a:latin typeface="+mn-lt"/>
              <a:cs typeface="+mn-cs"/>
            </a:endParaRPr>
          </a:p>
          <a:p>
            <a:pPr marL="236538" lvl="1" fontAlgn="auto">
              <a:spcBef>
                <a:spcPts val="0"/>
              </a:spcBef>
              <a:spcAft>
                <a:spcPts val="0"/>
              </a:spcAft>
              <a:buFont typeface="Arial" pitchFamily="34" charset="0"/>
              <a:buChar char="•"/>
              <a:defRPr/>
            </a:pPr>
            <a:r>
              <a:rPr lang="en-US" sz="2600" dirty="0">
                <a:solidFill>
                  <a:schemeClr val="bg1"/>
                </a:solidFill>
                <a:latin typeface="+mn-lt"/>
                <a:cs typeface="+mn-cs"/>
              </a:rPr>
              <a:t> </a:t>
            </a:r>
            <a:r>
              <a:rPr lang="en-US" sz="2600" dirty="0">
                <a:solidFill>
                  <a:schemeClr val="bg1"/>
                </a:solidFill>
                <a:latin typeface="+mn-lt"/>
              </a:rPr>
              <a:t>___</a:t>
            </a:r>
            <a:r>
              <a:rPr lang="en-US" sz="2600" dirty="0">
                <a:solidFill>
                  <a:schemeClr val="bg1"/>
                </a:solidFill>
              </a:rPr>
              <a:t> </a:t>
            </a:r>
            <a:r>
              <a:rPr lang="en-US" sz="2600" dirty="0" smtClean="0">
                <a:solidFill>
                  <a:schemeClr val="bg1"/>
                </a:solidFill>
                <a:latin typeface="+mn-lt"/>
                <a:cs typeface="+mn-cs"/>
              </a:rPr>
              <a:t>uses </a:t>
            </a:r>
            <a:r>
              <a:rPr lang="en-US" sz="2600" dirty="0">
                <a:solidFill>
                  <a:schemeClr val="bg1"/>
                </a:solidFill>
                <a:latin typeface="+mn-lt"/>
                <a:cs typeface="+mn-cs"/>
              </a:rPr>
              <a:t>the non-electronic parts from only one kit </a:t>
            </a:r>
            <a:r>
              <a:rPr lang="en-US" sz="2600" dirty="0" smtClean="0">
                <a:solidFill>
                  <a:schemeClr val="bg1"/>
                </a:solidFill>
                <a:latin typeface="+mn-lt"/>
                <a:cs typeface="+mn-cs"/>
              </a:rPr>
              <a:t>= 2 </a:t>
            </a:r>
            <a:r>
              <a:rPr lang="en-US" sz="2600" dirty="0">
                <a:solidFill>
                  <a:schemeClr val="bg1"/>
                </a:solidFill>
                <a:latin typeface="+mn-lt"/>
                <a:cs typeface="+mn-cs"/>
              </a:rPr>
              <a:t>pts</a:t>
            </a:r>
          </a:p>
          <a:p>
            <a:pPr marL="236538" lvl="1" fontAlgn="auto">
              <a:spcBef>
                <a:spcPts val="0"/>
              </a:spcBef>
              <a:spcAft>
                <a:spcPts val="0"/>
              </a:spcAft>
              <a:buFont typeface="Arial" pitchFamily="34" charset="0"/>
              <a:buChar char="•"/>
              <a:defRPr/>
            </a:pPr>
            <a:r>
              <a:rPr lang="en-US" sz="2600" dirty="0">
                <a:solidFill>
                  <a:schemeClr val="bg1"/>
                </a:solidFill>
                <a:latin typeface="+mn-lt"/>
                <a:cs typeface="+mn-cs"/>
              </a:rPr>
              <a:t> </a:t>
            </a:r>
            <a:r>
              <a:rPr lang="en-US" sz="2600" dirty="0">
                <a:solidFill>
                  <a:schemeClr val="bg1"/>
                </a:solidFill>
                <a:latin typeface="+mn-lt"/>
              </a:rPr>
              <a:t>___</a:t>
            </a:r>
            <a:r>
              <a:rPr lang="en-US" sz="2600" dirty="0">
                <a:solidFill>
                  <a:schemeClr val="bg1"/>
                </a:solidFill>
              </a:rPr>
              <a:t> </a:t>
            </a:r>
            <a:r>
              <a:rPr lang="en-US" sz="2400" dirty="0" smtClean="0">
                <a:solidFill>
                  <a:schemeClr val="bg1"/>
                </a:solidFill>
                <a:latin typeface="+mn-lt"/>
                <a:cs typeface="+mn-cs"/>
              </a:rPr>
              <a:t>can </a:t>
            </a:r>
            <a:r>
              <a:rPr lang="en-US" sz="2400" dirty="0">
                <a:solidFill>
                  <a:schemeClr val="bg1"/>
                </a:solidFill>
                <a:latin typeface="+mn-lt"/>
                <a:cs typeface="+mn-cs"/>
              </a:rPr>
              <a:t>support Lego dude standing on a motor @ center </a:t>
            </a:r>
            <a:r>
              <a:rPr lang="en-US" sz="2400" dirty="0" smtClean="0">
                <a:solidFill>
                  <a:schemeClr val="bg1"/>
                </a:solidFill>
                <a:latin typeface="+mn-lt"/>
                <a:cs typeface="+mn-cs"/>
              </a:rPr>
              <a:t>= 2 </a:t>
            </a:r>
            <a:r>
              <a:rPr lang="en-US" sz="2400" dirty="0">
                <a:solidFill>
                  <a:schemeClr val="bg1"/>
                </a:solidFill>
                <a:latin typeface="+mn-lt"/>
                <a:cs typeface="+mn-cs"/>
              </a:rPr>
              <a:t>pts</a:t>
            </a:r>
            <a:endParaRPr lang="en-US" sz="2600" dirty="0">
              <a:solidFill>
                <a:schemeClr val="bg1"/>
              </a:solidFill>
              <a:latin typeface="+mn-lt"/>
              <a:cs typeface="+mn-cs"/>
            </a:endParaRPr>
          </a:p>
          <a:p>
            <a:pPr marL="236538" lvl="1" fontAlgn="auto">
              <a:spcBef>
                <a:spcPts val="0"/>
              </a:spcBef>
              <a:spcAft>
                <a:spcPts val="0"/>
              </a:spcAft>
              <a:buFont typeface="Arial" pitchFamily="34" charset="0"/>
              <a:buChar char="•"/>
              <a:defRPr/>
            </a:pPr>
            <a:r>
              <a:rPr lang="en-US" sz="2600" dirty="0">
                <a:solidFill>
                  <a:schemeClr val="bg1"/>
                </a:solidFill>
                <a:latin typeface="+mn-lt"/>
                <a:cs typeface="+mn-cs"/>
              </a:rPr>
              <a:t> </a:t>
            </a:r>
            <a:r>
              <a:rPr lang="en-US" sz="2600" dirty="0">
                <a:solidFill>
                  <a:schemeClr val="bg1"/>
                </a:solidFill>
                <a:latin typeface="+mn-lt"/>
              </a:rPr>
              <a:t>___</a:t>
            </a:r>
            <a:r>
              <a:rPr lang="en-US" sz="2600" dirty="0">
                <a:solidFill>
                  <a:schemeClr val="bg1"/>
                </a:solidFill>
              </a:rPr>
              <a:t> </a:t>
            </a:r>
            <a:r>
              <a:rPr lang="en-US" sz="2600" dirty="0" smtClean="0">
                <a:solidFill>
                  <a:schemeClr val="bg1"/>
                </a:solidFill>
                <a:latin typeface="+mn-lt"/>
                <a:cs typeface="+mn-cs"/>
              </a:rPr>
              <a:t>uses </a:t>
            </a:r>
            <a:r>
              <a:rPr lang="en-US" sz="2600" dirty="0">
                <a:solidFill>
                  <a:schemeClr val="bg1"/>
                </a:solidFill>
                <a:latin typeface="+mn-lt"/>
                <a:cs typeface="+mn-cs"/>
              </a:rPr>
              <a:t>the fewest number of parts bonus</a:t>
            </a:r>
          </a:p>
          <a:p>
            <a:pPr lvl="8">
              <a:buFont typeface="Arial" pitchFamily="34" charset="0"/>
              <a:buChar char="•"/>
              <a:defRPr/>
            </a:pPr>
            <a:r>
              <a:rPr lang="en-US" sz="2600" dirty="0">
                <a:solidFill>
                  <a:schemeClr val="bg1"/>
                </a:solidFill>
                <a:latin typeface="+mn-lt"/>
                <a:cs typeface="+mn-cs"/>
              </a:rPr>
              <a:t> &lt; 50 1 pts</a:t>
            </a:r>
          </a:p>
          <a:p>
            <a:pPr lvl="8">
              <a:buFont typeface="Arial" pitchFamily="34" charset="0"/>
              <a:buChar char="•"/>
              <a:defRPr/>
            </a:pPr>
            <a:r>
              <a:rPr lang="en-US" sz="2600" dirty="0">
                <a:solidFill>
                  <a:schemeClr val="bg1"/>
                </a:solidFill>
                <a:latin typeface="+mn-lt"/>
                <a:cs typeface="+mn-cs"/>
              </a:rPr>
              <a:t> &lt; 40 2 pts</a:t>
            </a:r>
          </a:p>
          <a:p>
            <a:pPr lvl="8">
              <a:buFont typeface="Arial" pitchFamily="34" charset="0"/>
              <a:buChar char="•"/>
              <a:defRPr/>
            </a:pPr>
            <a:r>
              <a:rPr lang="en-US" sz="2600" dirty="0">
                <a:solidFill>
                  <a:schemeClr val="bg1"/>
                </a:solidFill>
                <a:latin typeface="+mn-lt"/>
                <a:cs typeface="+mn-cs"/>
              </a:rPr>
              <a:t> &lt; 35 3 pts</a:t>
            </a:r>
          </a:p>
          <a:p>
            <a:pPr lvl="8">
              <a:buFont typeface="Arial" pitchFamily="34" charset="0"/>
              <a:buChar char="•"/>
              <a:defRPr/>
            </a:pPr>
            <a:endParaRPr lang="en-US" sz="1050" dirty="0">
              <a:solidFill>
                <a:schemeClr val="bg1"/>
              </a:solidFill>
              <a:latin typeface="+mn-lt"/>
              <a:cs typeface="+mn-cs"/>
            </a:endParaRPr>
          </a:p>
          <a:p>
            <a:pPr lvl="8">
              <a:defRPr/>
            </a:pPr>
            <a:r>
              <a:rPr lang="en-US" sz="2600" dirty="0">
                <a:solidFill>
                  <a:schemeClr val="bg1"/>
                </a:solidFill>
                <a:latin typeface="+mn-lt"/>
                <a:cs typeface="+mn-cs"/>
              </a:rPr>
              <a:t>Have Fun!!</a:t>
            </a:r>
          </a:p>
        </p:txBody>
      </p:sp>
      <p:sp>
        <p:nvSpPr>
          <p:cNvPr id="4" name="TextBox 3"/>
          <p:cNvSpPr txBox="1">
            <a:spLocks noChangeArrowheads="1"/>
          </p:cNvSpPr>
          <p:nvPr/>
        </p:nvSpPr>
        <p:spPr bwMode="auto">
          <a:xfrm>
            <a:off x="368300" y="5903913"/>
            <a:ext cx="8775700" cy="954087"/>
          </a:xfrm>
          <a:prstGeom prst="rect">
            <a:avLst/>
          </a:prstGeom>
          <a:noFill/>
          <a:ln w="9525">
            <a:noFill/>
            <a:miter lim="800000"/>
            <a:headEnd/>
            <a:tailEnd/>
          </a:ln>
        </p:spPr>
        <p:txBody>
          <a:bodyPr wrap="none">
            <a:spAutoFit/>
          </a:bodyPr>
          <a:lstStyle/>
          <a:p>
            <a:r>
              <a:rPr lang="en-US" sz="2800" b="1" dirty="0">
                <a:solidFill>
                  <a:schemeClr val="bg1"/>
                </a:solidFill>
                <a:latin typeface="Calibri" pitchFamily="34" charset="0"/>
              </a:rPr>
              <a:t>1) Get another team sign off on each of the bullets above </a:t>
            </a:r>
          </a:p>
          <a:p>
            <a:r>
              <a:rPr lang="en-US" sz="2800" b="1" dirty="0">
                <a:solidFill>
                  <a:schemeClr val="bg1"/>
                </a:solidFill>
                <a:latin typeface="Calibri" pitchFamily="34" charset="0"/>
              </a:rPr>
              <a:t>2) Then get a final sign-off from the teacher</a:t>
            </a:r>
          </a:p>
        </p:txBody>
      </p:sp>
      <p:sp>
        <p:nvSpPr>
          <p:cNvPr id="6" name="TextBox 5"/>
          <p:cNvSpPr txBox="1">
            <a:spLocks noChangeArrowheads="1"/>
          </p:cNvSpPr>
          <p:nvPr/>
        </p:nvSpPr>
        <p:spPr bwMode="auto">
          <a:xfrm>
            <a:off x="6934200" y="3505200"/>
            <a:ext cx="2209800" cy="461963"/>
          </a:xfrm>
          <a:prstGeom prst="rect">
            <a:avLst/>
          </a:prstGeom>
          <a:noFill/>
          <a:ln w="3175">
            <a:solidFill>
              <a:schemeClr val="bg1"/>
            </a:solidFill>
            <a:miter lim="800000"/>
            <a:headEnd/>
            <a:tailEnd/>
          </a:ln>
        </p:spPr>
        <p:txBody>
          <a:bodyPr wrap="square">
            <a:spAutoFit/>
          </a:bodyPr>
          <a:lstStyle/>
          <a:p>
            <a:r>
              <a:rPr lang="en-US" sz="2400" dirty="0" smtClean="0">
                <a:solidFill>
                  <a:schemeClr val="bg1"/>
                </a:solidFill>
                <a:latin typeface="Calibri" pitchFamily="34" charset="0"/>
              </a:rPr>
              <a:t>#of </a:t>
            </a:r>
            <a:r>
              <a:rPr lang="en-US" sz="2400" dirty="0">
                <a:solidFill>
                  <a:schemeClr val="bg1"/>
                </a:solidFill>
                <a:latin typeface="Calibri" pitchFamily="34" charset="0"/>
              </a:rPr>
              <a:t>Parts: ____</a:t>
            </a:r>
          </a:p>
        </p:txBody>
      </p:sp>
      <p:sp>
        <p:nvSpPr>
          <p:cNvPr id="7" name="TextBox 6"/>
          <p:cNvSpPr txBox="1">
            <a:spLocks noChangeArrowheads="1"/>
          </p:cNvSpPr>
          <p:nvPr/>
        </p:nvSpPr>
        <p:spPr bwMode="auto">
          <a:xfrm>
            <a:off x="5029200" y="838200"/>
            <a:ext cx="4114800" cy="1569660"/>
          </a:xfrm>
          <a:prstGeom prst="rect">
            <a:avLst/>
          </a:prstGeom>
          <a:noFill/>
          <a:ln w="3175">
            <a:solidFill>
              <a:schemeClr val="bg1"/>
            </a:solidFill>
            <a:miter lim="800000"/>
            <a:headEnd/>
            <a:tailEnd/>
          </a:ln>
        </p:spPr>
        <p:txBody>
          <a:bodyPr wrap="square">
            <a:spAutoFit/>
          </a:bodyPr>
          <a:lstStyle/>
          <a:p>
            <a:r>
              <a:rPr lang="en-US" sz="2400" dirty="0">
                <a:solidFill>
                  <a:schemeClr val="bg1"/>
                </a:solidFill>
                <a:latin typeface="Calibri" pitchFamily="34" charset="0"/>
              </a:rPr>
              <a:t>Team: ____________________</a:t>
            </a:r>
          </a:p>
          <a:p>
            <a:r>
              <a:rPr lang="en-US" sz="2400" dirty="0">
                <a:solidFill>
                  <a:schemeClr val="bg1"/>
                </a:solidFill>
                <a:latin typeface="Calibri" pitchFamily="34" charset="0"/>
              </a:rPr>
              <a:t>Members: _________________</a:t>
            </a:r>
            <a:br>
              <a:rPr lang="en-US" sz="2400" dirty="0">
                <a:solidFill>
                  <a:schemeClr val="bg1"/>
                </a:solidFill>
                <a:latin typeface="Calibri" pitchFamily="34" charset="0"/>
              </a:rPr>
            </a:br>
            <a:r>
              <a:rPr lang="en-US" sz="2400" dirty="0" smtClean="0">
                <a:solidFill>
                  <a:schemeClr val="bg1"/>
                </a:solidFill>
                <a:latin typeface="Calibri" pitchFamily="34" charset="0"/>
              </a:rPr>
              <a:t>	      _________________</a:t>
            </a:r>
            <a:r>
              <a:rPr lang="en-US" sz="2400" dirty="0">
                <a:solidFill>
                  <a:schemeClr val="bg1"/>
                </a:solidFill>
                <a:latin typeface="Calibri" pitchFamily="34" charset="0"/>
              </a:rPr>
              <a:t>	      _________________</a:t>
            </a:r>
          </a:p>
        </p:txBody>
      </p:sp>
      <p:sp>
        <p:nvSpPr>
          <p:cNvPr id="8" name="TextBox 7"/>
          <p:cNvSpPr txBox="1"/>
          <p:nvPr/>
        </p:nvSpPr>
        <p:spPr>
          <a:xfrm>
            <a:off x="5029200" y="1752600"/>
            <a:ext cx="1295400" cy="646331"/>
          </a:xfrm>
          <a:prstGeom prst="rect">
            <a:avLst/>
          </a:prstGeom>
          <a:noFill/>
          <a:ln>
            <a:solidFill>
              <a:schemeClr val="bg1"/>
            </a:solidFill>
          </a:ln>
        </p:spPr>
        <p:txBody>
          <a:bodyPr wrap="square" rtlCol="0">
            <a:spAutoFit/>
          </a:bodyPr>
          <a:lstStyle/>
          <a:p>
            <a:r>
              <a:rPr lang="en-US" sz="1200" dirty="0" smtClean="0">
                <a:solidFill>
                  <a:schemeClr val="bg1"/>
                </a:solidFill>
              </a:rPr>
              <a:t>Lesson 1.4.7a</a:t>
            </a:r>
          </a:p>
          <a:p>
            <a:r>
              <a:rPr lang="en-US" sz="1200" dirty="0" smtClean="0">
                <a:solidFill>
                  <a:schemeClr val="bg1"/>
                </a:solidFill>
              </a:rPr>
              <a:t>Period_______</a:t>
            </a:r>
          </a:p>
          <a:p>
            <a:r>
              <a:rPr lang="en-US" sz="1200" dirty="0" smtClean="0">
                <a:solidFill>
                  <a:schemeClr val="bg1"/>
                </a:solidFill>
              </a:rPr>
              <a:t>Date ________</a:t>
            </a:r>
            <a:endParaRPr lang="en-US" sz="1200" dirty="0">
              <a:solidFill>
                <a:schemeClr val="bg1"/>
              </a:solidFill>
            </a:endParaRPr>
          </a:p>
        </p:txBody>
      </p:sp>
      <p:sp>
        <p:nvSpPr>
          <p:cNvPr id="9" name="TextBox 8"/>
          <p:cNvSpPr txBox="1">
            <a:spLocks noChangeArrowheads="1"/>
          </p:cNvSpPr>
          <p:nvPr/>
        </p:nvSpPr>
        <p:spPr bwMode="auto">
          <a:xfrm>
            <a:off x="6324600" y="4648200"/>
            <a:ext cx="2819400" cy="1200329"/>
          </a:xfrm>
          <a:prstGeom prst="rect">
            <a:avLst/>
          </a:prstGeom>
          <a:noFill/>
          <a:ln w="3175">
            <a:solidFill>
              <a:schemeClr val="bg1"/>
            </a:solidFill>
            <a:miter lim="800000"/>
            <a:headEnd/>
            <a:tailEnd/>
          </a:ln>
        </p:spPr>
        <p:txBody>
          <a:bodyPr wrap="square">
            <a:spAutoFit/>
          </a:bodyPr>
          <a:lstStyle/>
          <a:p>
            <a:r>
              <a:rPr lang="en-US" sz="2400" dirty="0" smtClean="0">
                <a:solidFill>
                  <a:schemeClr val="bg1"/>
                </a:solidFill>
                <a:latin typeface="Calibri" pitchFamily="34" charset="0"/>
              </a:rPr>
              <a:t>2</a:t>
            </a:r>
            <a:r>
              <a:rPr lang="en-US" sz="2400" baseline="30000" dirty="0" smtClean="0">
                <a:solidFill>
                  <a:schemeClr val="bg1"/>
                </a:solidFill>
                <a:latin typeface="Calibri" pitchFamily="34" charset="0"/>
              </a:rPr>
              <a:t>nd</a:t>
            </a:r>
            <a:r>
              <a:rPr lang="en-US" sz="2400" dirty="0" smtClean="0">
                <a:solidFill>
                  <a:schemeClr val="bg1"/>
                </a:solidFill>
                <a:latin typeface="Calibri" pitchFamily="34" charset="0"/>
              </a:rPr>
              <a:t> Team: ________ </a:t>
            </a:r>
          </a:p>
          <a:p>
            <a:r>
              <a:rPr lang="en-US" sz="2400" dirty="0" smtClean="0">
                <a:solidFill>
                  <a:schemeClr val="bg1"/>
                </a:solidFill>
                <a:latin typeface="Calibri" pitchFamily="34" charset="0"/>
              </a:rPr>
              <a:t>___ 2</a:t>
            </a:r>
            <a:r>
              <a:rPr lang="en-US" sz="2400" baseline="30000" dirty="0" smtClean="0">
                <a:solidFill>
                  <a:schemeClr val="bg1"/>
                </a:solidFill>
                <a:latin typeface="Calibri" pitchFamily="34" charset="0"/>
              </a:rPr>
              <a:t>nd</a:t>
            </a:r>
            <a:r>
              <a:rPr lang="en-US" sz="2400" dirty="0" smtClean="0">
                <a:solidFill>
                  <a:schemeClr val="bg1"/>
                </a:solidFill>
                <a:latin typeface="Calibri" pitchFamily="34" charset="0"/>
              </a:rPr>
              <a:t> Team Grade</a:t>
            </a:r>
          </a:p>
          <a:p>
            <a:r>
              <a:rPr lang="en-US" sz="2400" b="1" dirty="0" smtClean="0">
                <a:solidFill>
                  <a:schemeClr val="bg1"/>
                </a:solidFill>
                <a:latin typeface="Calibri" pitchFamily="34" charset="0"/>
              </a:rPr>
              <a:t>___ Teachers Grade</a:t>
            </a:r>
            <a:endParaRPr lang="en-US" sz="2400" b="1"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wipe(left)">
                                      <p:cBhvr>
                                        <p:cTn id="13" dur="1000"/>
                                        <p:tgtEl>
                                          <p:spTgt spid="11">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wipe(left)">
                                      <p:cBhvr>
                                        <p:cTn id="16" dur="1000"/>
                                        <p:tgtEl>
                                          <p:spTgt spid="11">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wipe(left)">
                                      <p:cBhvr>
                                        <p:cTn id="19" dur="1000"/>
                                        <p:tgtEl>
                                          <p:spTgt spid="11">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wipe(left)">
                                      <p:cBhvr>
                                        <p:cTn id="22" dur="1000"/>
                                        <p:tgtEl>
                                          <p:spTgt spid="11">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wipe(left)">
                                      <p:cBhvr>
                                        <p:cTn id="25" dur="1000"/>
                                        <p:tgtEl>
                                          <p:spTgt spid="11">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wipe(left)">
                                      <p:cBhvr>
                                        <p:cTn id="28" dur="1000"/>
                                        <p:tgtEl>
                                          <p:spTgt spid="11">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Effect transition="in" filter="wipe(left)">
                                      <p:cBhvr>
                                        <p:cTn id="31" dur="1000"/>
                                        <p:tgtEl>
                                          <p:spTgt spid="11">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xEl>
                                              <p:pRg st="9" end="9"/>
                                            </p:txEl>
                                          </p:spTgt>
                                        </p:tgtEl>
                                        <p:attrNameLst>
                                          <p:attrName>style.visibility</p:attrName>
                                        </p:attrNameLst>
                                      </p:cBhvr>
                                      <p:to>
                                        <p:strVal val="visible"/>
                                      </p:to>
                                    </p:set>
                                    <p:animEffect transition="in" filter="wipe(left)">
                                      <p:cBhvr>
                                        <p:cTn id="34" dur="1000"/>
                                        <p:tgtEl>
                                          <p:spTgt spid="11">
                                            <p:txEl>
                                              <p:pRg st="9" end="9"/>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11">
                                            <p:txEl>
                                              <p:pRg st="11" end="11"/>
                                            </p:txEl>
                                          </p:spTgt>
                                        </p:tgtEl>
                                        <p:attrNameLst>
                                          <p:attrName>style.visibility</p:attrName>
                                        </p:attrNameLst>
                                      </p:cBhvr>
                                      <p:to>
                                        <p:strVal val="visible"/>
                                      </p:to>
                                    </p:set>
                                    <p:animEffect transition="in" filter="wipe(left)">
                                      <p:cBhvr>
                                        <p:cTn id="37" dur="1000"/>
                                        <p:tgtEl>
                                          <p:spTgt spid="11">
                                            <p:txEl>
                                              <p:pRg st="11" end="11"/>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blinds(horizontal)">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0"/>
          </a:schemeClr>
        </a:solidFill>
        <a:effectLst/>
      </p:bgPr>
    </p:bg>
    <p:spTree>
      <p:nvGrpSpPr>
        <p:cNvPr id="1" name=""/>
        <p:cNvGrpSpPr/>
        <p:nvPr/>
      </p:nvGrpSpPr>
      <p:grpSpPr>
        <a:xfrm>
          <a:off x="0" y="0"/>
          <a:ext cx="0" cy="0"/>
          <a:chOff x="0" y="0"/>
          <a:chExt cx="0" cy="0"/>
        </a:xfrm>
      </p:grpSpPr>
      <p:sp>
        <p:nvSpPr>
          <p:cNvPr id="6146" name="Title 9"/>
          <p:cNvSpPr>
            <a:spLocks noGrp="1"/>
          </p:cNvSpPr>
          <p:nvPr>
            <p:ph type="title"/>
          </p:nvPr>
        </p:nvSpPr>
        <p:spPr>
          <a:xfrm>
            <a:off x="0" y="0"/>
            <a:ext cx="9144000" cy="838200"/>
          </a:xfrm>
        </p:spPr>
        <p:txBody>
          <a:bodyPr>
            <a:normAutofit/>
          </a:bodyPr>
          <a:lstStyle/>
          <a:p>
            <a:pPr algn="ctr"/>
            <a:r>
              <a:rPr lang="en-US" dirty="0" smtClean="0">
                <a:solidFill>
                  <a:schemeClr val="bg1"/>
                </a:solidFill>
              </a:rPr>
              <a:t>Let’s Build a Tower Challenge</a:t>
            </a:r>
          </a:p>
        </p:txBody>
      </p:sp>
      <p:sp>
        <p:nvSpPr>
          <p:cNvPr id="11" name="TextBox 10"/>
          <p:cNvSpPr txBox="1"/>
          <p:nvPr/>
        </p:nvSpPr>
        <p:spPr>
          <a:xfrm>
            <a:off x="0" y="762000"/>
            <a:ext cx="9144000" cy="4678204"/>
          </a:xfrm>
          <a:prstGeom prst="rect">
            <a:avLst/>
          </a:prstGeom>
          <a:noFill/>
        </p:spPr>
        <p:txBody>
          <a:bodyPr wrap="square">
            <a:spAutoFit/>
          </a:bodyPr>
          <a:lstStyle/>
          <a:p>
            <a:pPr fontAlgn="auto">
              <a:spcBef>
                <a:spcPts val="0"/>
              </a:spcBef>
              <a:spcAft>
                <a:spcPts val="0"/>
              </a:spcAft>
              <a:defRPr/>
            </a:pPr>
            <a:r>
              <a:rPr lang="en-US" sz="2600" dirty="0" smtClean="0">
                <a:solidFill>
                  <a:schemeClr val="bg1"/>
                </a:solidFill>
              </a:rPr>
              <a:t>Build a tower which:</a:t>
            </a:r>
          </a:p>
          <a:p>
            <a:pPr marL="393700" lvl="2" indent="-173038" fontAlgn="auto">
              <a:spcBef>
                <a:spcPts val="0"/>
              </a:spcBef>
              <a:spcAft>
                <a:spcPts val="0"/>
              </a:spcAft>
              <a:buFont typeface="Arial" pitchFamily="34" charset="0"/>
              <a:buChar char="•"/>
              <a:tabLst>
                <a:tab pos="457200" algn="l"/>
              </a:tabLst>
              <a:defRPr/>
            </a:pPr>
            <a:r>
              <a:rPr lang="en-US" sz="2000" dirty="0" smtClean="0">
                <a:solidFill>
                  <a:schemeClr val="bg1"/>
                </a:solidFill>
              </a:rPr>
              <a:t>___ minimum 6in height = 2 pts</a:t>
            </a:r>
          </a:p>
          <a:p>
            <a:pPr marL="393700" lvl="1" indent="-173038" fontAlgn="auto">
              <a:spcBef>
                <a:spcPts val="0"/>
              </a:spcBef>
              <a:spcAft>
                <a:spcPts val="0"/>
              </a:spcAft>
              <a:buFont typeface="Arial" pitchFamily="34" charset="0"/>
              <a:buChar char="•"/>
              <a:tabLst>
                <a:tab pos="457200" algn="l"/>
              </a:tabLst>
              <a:defRPr/>
            </a:pPr>
            <a:r>
              <a:rPr lang="en-US" sz="2000" dirty="0" smtClean="0">
                <a:solidFill>
                  <a:schemeClr val="bg1"/>
                </a:solidFill>
              </a:rPr>
              <a:t>___ uses squares and triangles for</a:t>
            </a:r>
          </a:p>
          <a:p>
            <a:pPr marL="850900" lvl="1" indent="63500" fontAlgn="auto">
              <a:spcBef>
                <a:spcPts val="0"/>
              </a:spcBef>
              <a:spcAft>
                <a:spcPts val="0"/>
              </a:spcAft>
              <a:tabLst>
                <a:tab pos="457200" algn="l"/>
              </a:tabLst>
              <a:defRPr/>
            </a:pPr>
            <a:r>
              <a:rPr lang="en-US" sz="2000" dirty="0" smtClean="0">
                <a:solidFill>
                  <a:schemeClr val="bg1"/>
                </a:solidFill>
              </a:rPr>
              <a:t>strength and stability needed to</a:t>
            </a:r>
          </a:p>
          <a:p>
            <a:pPr marL="850900" lvl="1" indent="63500" fontAlgn="auto">
              <a:spcBef>
                <a:spcPts val="0"/>
              </a:spcBef>
              <a:spcAft>
                <a:spcPts val="0"/>
              </a:spcAft>
              <a:tabLst>
                <a:tab pos="457200" algn="l"/>
              </a:tabLst>
              <a:defRPr/>
            </a:pPr>
            <a:r>
              <a:rPr lang="en-US" sz="2000" dirty="0" smtClean="0">
                <a:solidFill>
                  <a:schemeClr val="bg1"/>
                </a:solidFill>
              </a:rPr>
              <a:t>hold the books. 2pts </a:t>
            </a:r>
          </a:p>
          <a:p>
            <a:pPr marL="393700" lvl="1" indent="-173038" fontAlgn="auto">
              <a:spcBef>
                <a:spcPts val="0"/>
              </a:spcBef>
              <a:spcAft>
                <a:spcPts val="0"/>
              </a:spcAft>
              <a:buFont typeface="Arial" pitchFamily="34" charset="0"/>
              <a:buChar char="•"/>
              <a:tabLst>
                <a:tab pos="457200" algn="l"/>
              </a:tabLst>
              <a:defRPr/>
            </a:pPr>
            <a:r>
              <a:rPr lang="en-US" sz="2000" dirty="0" smtClean="0">
                <a:solidFill>
                  <a:schemeClr val="bg1"/>
                </a:solidFill>
              </a:rPr>
              <a:t>___ uses the non-electronic parts from only one kit 2 pts</a:t>
            </a:r>
          </a:p>
          <a:p>
            <a:pPr marL="393700" lvl="1" indent="-173038" fontAlgn="auto">
              <a:spcBef>
                <a:spcPts val="0"/>
              </a:spcBef>
              <a:spcAft>
                <a:spcPts val="0"/>
              </a:spcAft>
              <a:buFont typeface="Arial" pitchFamily="34" charset="0"/>
              <a:buChar char="•"/>
              <a:tabLst>
                <a:tab pos="457200" algn="l"/>
              </a:tabLst>
              <a:defRPr/>
            </a:pPr>
            <a:r>
              <a:rPr lang="en-US" sz="2000" dirty="0" smtClean="0">
                <a:solidFill>
                  <a:schemeClr val="bg1"/>
                </a:solidFill>
              </a:rPr>
              <a:t>___ can support 3 Into to the Navy NJROTC books 2 pts</a:t>
            </a:r>
          </a:p>
          <a:p>
            <a:pPr marL="393700" lvl="1" indent="-173038" fontAlgn="auto">
              <a:spcBef>
                <a:spcPts val="0"/>
              </a:spcBef>
              <a:spcAft>
                <a:spcPts val="0"/>
              </a:spcAft>
              <a:buFont typeface="Arial" pitchFamily="34" charset="0"/>
              <a:buChar char="•"/>
              <a:tabLst>
                <a:tab pos="457200" algn="l"/>
              </a:tabLst>
              <a:defRPr/>
            </a:pPr>
            <a:r>
              <a:rPr lang="en-US" sz="2000" dirty="0" smtClean="0">
                <a:solidFill>
                  <a:schemeClr val="bg1"/>
                </a:solidFill>
              </a:rPr>
              <a:t>___ tower should be wide enough to hold the books without tipping over </a:t>
            </a:r>
          </a:p>
          <a:p>
            <a:pPr marL="393700" lvl="1" indent="-173038" fontAlgn="auto">
              <a:spcBef>
                <a:spcPts val="0"/>
              </a:spcBef>
              <a:spcAft>
                <a:spcPts val="0"/>
              </a:spcAft>
              <a:tabLst>
                <a:tab pos="457200" algn="l"/>
                <a:tab pos="914400" algn="l"/>
              </a:tabLst>
              <a:defRPr/>
            </a:pPr>
            <a:r>
              <a:rPr lang="en-US" sz="2000" dirty="0" smtClean="0">
                <a:solidFill>
                  <a:schemeClr val="bg1"/>
                </a:solidFill>
              </a:rPr>
              <a:t>			and strong enough to hold them. 2 pts</a:t>
            </a:r>
          </a:p>
          <a:p>
            <a:pPr marL="393700" lvl="1" indent="-173038" fontAlgn="auto">
              <a:spcBef>
                <a:spcPts val="0"/>
              </a:spcBef>
              <a:spcAft>
                <a:spcPts val="0"/>
              </a:spcAft>
              <a:buFont typeface="Arial" pitchFamily="34" charset="0"/>
              <a:buChar char="•"/>
              <a:tabLst>
                <a:tab pos="457200" algn="l"/>
              </a:tabLst>
              <a:defRPr/>
            </a:pPr>
            <a:r>
              <a:rPr lang="en-US" sz="2000" dirty="0" smtClean="0">
                <a:solidFill>
                  <a:schemeClr val="bg1"/>
                </a:solidFill>
              </a:rPr>
              <a:t>___ Height Points: Add 1 point for every ½” over 6”.</a:t>
            </a:r>
          </a:p>
          <a:p>
            <a:pPr marL="393700" lvl="1" indent="-173038" fontAlgn="auto">
              <a:spcBef>
                <a:spcPts val="0"/>
              </a:spcBef>
              <a:spcAft>
                <a:spcPts val="0"/>
              </a:spcAft>
              <a:buFont typeface="Arial" pitchFamily="34" charset="0"/>
              <a:buChar char="•"/>
              <a:tabLst>
                <a:tab pos="457200" algn="l"/>
              </a:tabLst>
              <a:defRPr/>
            </a:pPr>
            <a:r>
              <a:rPr lang="en-US" sz="2000" dirty="0" smtClean="0">
                <a:solidFill>
                  <a:schemeClr val="bg1"/>
                </a:solidFill>
              </a:rPr>
              <a:t>___ Strength Points: Add 2 points for each book</a:t>
            </a:r>
          </a:p>
          <a:p>
            <a:pPr marL="393700" lvl="1" fontAlgn="auto">
              <a:spcBef>
                <a:spcPts val="0"/>
              </a:spcBef>
              <a:spcAft>
                <a:spcPts val="0"/>
              </a:spcAft>
              <a:tabLst>
                <a:tab pos="457200" algn="l"/>
              </a:tabLst>
              <a:defRPr/>
            </a:pPr>
            <a:r>
              <a:rPr lang="en-US" sz="2000" dirty="0" smtClean="0">
                <a:solidFill>
                  <a:schemeClr val="bg1"/>
                </a:solidFill>
              </a:rPr>
              <a:t>		after the 3</a:t>
            </a:r>
            <a:r>
              <a:rPr lang="en-US" sz="2000" baseline="30000" dirty="0" smtClean="0">
                <a:solidFill>
                  <a:schemeClr val="bg1"/>
                </a:solidFill>
              </a:rPr>
              <a:t>rd</a:t>
            </a:r>
            <a:r>
              <a:rPr lang="en-US" sz="2000" dirty="0" smtClean="0">
                <a:solidFill>
                  <a:schemeClr val="bg1"/>
                </a:solidFill>
              </a:rPr>
              <a:t>.</a:t>
            </a:r>
            <a:endParaRPr lang="en-US" sz="1050" dirty="0" smtClean="0">
              <a:solidFill>
                <a:schemeClr val="bg1"/>
              </a:solidFill>
              <a:latin typeface="+mn-lt"/>
              <a:cs typeface="+mn-cs"/>
            </a:endParaRPr>
          </a:p>
          <a:p>
            <a:pPr marL="1308100" lvl="8">
              <a:defRPr/>
            </a:pPr>
            <a:endParaRPr lang="en-US" sz="2600" dirty="0" smtClean="0">
              <a:solidFill>
                <a:schemeClr val="bg1"/>
              </a:solidFill>
              <a:latin typeface="+mn-lt"/>
              <a:cs typeface="+mn-cs"/>
            </a:endParaRPr>
          </a:p>
          <a:p>
            <a:pPr marL="850900" lvl="8">
              <a:defRPr/>
            </a:pPr>
            <a:r>
              <a:rPr lang="en-US" sz="2600" dirty="0" smtClean="0">
                <a:solidFill>
                  <a:schemeClr val="bg1"/>
                </a:solidFill>
                <a:latin typeface="+mn-lt"/>
                <a:cs typeface="+mn-cs"/>
              </a:rPr>
              <a:t>Have Fun!!</a:t>
            </a:r>
            <a:endParaRPr lang="en-US" sz="2600" dirty="0">
              <a:solidFill>
                <a:schemeClr val="bg1"/>
              </a:solidFill>
              <a:latin typeface="+mn-lt"/>
              <a:cs typeface="+mn-cs"/>
            </a:endParaRPr>
          </a:p>
        </p:txBody>
      </p:sp>
      <p:sp>
        <p:nvSpPr>
          <p:cNvPr id="4" name="TextBox 3"/>
          <p:cNvSpPr txBox="1">
            <a:spLocks noChangeArrowheads="1"/>
          </p:cNvSpPr>
          <p:nvPr/>
        </p:nvSpPr>
        <p:spPr bwMode="auto">
          <a:xfrm>
            <a:off x="368300" y="5903913"/>
            <a:ext cx="8775700" cy="954087"/>
          </a:xfrm>
          <a:prstGeom prst="rect">
            <a:avLst/>
          </a:prstGeom>
          <a:noFill/>
          <a:ln w="9525">
            <a:noFill/>
            <a:miter lim="800000"/>
            <a:headEnd/>
            <a:tailEnd/>
          </a:ln>
        </p:spPr>
        <p:txBody>
          <a:bodyPr wrap="none">
            <a:spAutoFit/>
          </a:bodyPr>
          <a:lstStyle/>
          <a:p>
            <a:r>
              <a:rPr lang="en-US" sz="2800" b="1" dirty="0">
                <a:solidFill>
                  <a:schemeClr val="bg1"/>
                </a:solidFill>
                <a:latin typeface="Calibri" pitchFamily="34" charset="0"/>
              </a:rPr>
              <a:t>1) Get another team sign off on each of the bullets above </a:t>
            </a:r>
          </a:p>
          <a:p>
            <a:r>
              <a:rPr lang="en-US" sz="2800" b="1" dirty="0">
                <a:solidFill>
                  <a:schemeClr val="bg1"/>
                </a:solidFill>
                <a:latin typeface="Calibri" pitchFamily="34" charset="0"/>
              </a:rPr>
              <a:t>2) Then get a final sign-off from the teacher</a:t>
            </a:r>
          </a:p>
        </p:txBody>
      </p:sp>
      <p:sp>
        <p:nvSpPr>
          <p:cNvPr id="7" name="TextBox 6"/>
          <p:cNvSpPr txBox="1">
            <a:spLocks noChangeArrowheads="1"/>
          </p:cNvSpPr>
          <p:nvPr/>
        </p:nvSpPr>
        <p:spPr bwMode="auto">
          <a:xfrm>
            <a:off x="5029200" y="762000"/>
            <a:ext cx="4114800" cy="1569660"/>
          </a:xfrm>
          <a:prstGeom prst="rect">
            <a:avLst/>
          </a:prstGeom>
          <a:noFill/>
          <a:ln w="3175">
            <a:solidFill>
              <a:schemeClr val="bg1"/>
            </a:solidFill>
            <a:miter lim="800000"/>
            <a:headEnd/>
            <a:tailEnd/>
          </a:ln>
        </p:spPr>
        <p:txBody>
          <a:bodyPr wrap="square">
            <a:spAutoFit/>
          </a:bodyPr>
          <a:lstStyle/>
          <a:p>
            <a:r>
              <a:rPr lang="en-US" sz="2400" dirty="0">
                <a:solidFill>
                  <a:schemeClr val="bg1"/>
                </a:solidFill>
                <a:latin typeface="Calibri" pitchFamily="34" charset="0"/>
              </a:rPr>
              <a:t>Team: ____________________</a:t>
            </a:r>
          </a:p>
          <a:p>
            <a:r>
              <a:rPr lang="en-US" sz="2400" dirty="0">
                <a:solidFill>
                  <a:schemeClr val="bg1"/>
                </a:solidFill>
                <a:latin typeface="Calibri" pitchFamily="34" charset="0"/>
              </a:rPr>
              <a:t>Members: _________________</a:t>
            </a:r>
            <a:br>
              <a:rPr lang="en-US" sz="2400" dirty="0">
                <a:solidFill>
                  <a:schemeClr val="bg1"/>
                </a:solidFill>
                <a:latin typeface="Calibri" pitchFamily="34" charset="0"/>
              </a:rPr>
            </a:br>
            <a:r>
              <a:rPr lang="en-US" sz="2400" dirty="0" smtClean="0">
                <a:solidFill>
                  <a:schemeClr val="bg1"/>
                </a:solidFill>
                <a:latin typeface="Calibri" pitchFamily="34" charset="0"/>
              </a:rPr>
              <a:t>	      _________________</a:t>
            </a:r>
            <a:r>
              <a:rPr lang="en-US" sz="2400" dirty="0">
                <a:solidFill>
                  <a:schemeClr val="bg1"/>
                </a:solidFill>
                <a:latin typeface="Calibri" pitchFamily="34" charset="0"/>
              </a:rPr>
              <a:t>	      _________________</a:t>
            </a:r>
          </a:p>
        </p:txBody>
      </p:sp>
      <p:sp>
        <p:nvSpPr>
          <p:cNvPr id="8" name="TextBox 7"/>
          <p:cNvSpPr txBox="1"/>
          <p:nvPr/>
        </p:nvSpPr>
        <p:spPr>
          <a:xfrm>
            <a:off x="5029200" y="1676400"/>
            <a:ext cx="1295400" cy="646331"/>
          </a:xfrm>
          <a:prstGeom prst="rect">
            <a:avLst/>
          </a:prstGeom>
          <a:noFill/>
          <a:ln>
            <a:solidFill>
              <a:schemeClr val="bg1"/>
            </a:solidFill>
          </a:ln>
        </p:spPr>
        <p:txBody>
          <a:bodyPr wrap="square" rtlCol="0">
            <a:spAutoFit/>
          </a:bodyPr>
          <a:lstStyle/>
          <a:p>
            <a:r>
              <a:rPr lang="en-US" sz="1200" dirty="0" smtClean="0">
                <a:solidFill>
                  <a:schemeClr val="bg1"/>
                </a:solidFill>
              </a:rPr>
              <a:t>Lesson 1.4.8a</a:t>
            </a:r>
          </a:p>
          <a:p>
            <a:r>
              <a:rPr lang="en-US" sz="1200" dirty="0" smtClean="0">
                <a:solidFill>
                  <a:schemeClr val="bg1"/>
                </a:solidFill>
              </a:rPr>
              <a:t>Period_______</a:t>
            </a:r>
          </a:p>
          <a:p>
            <a:r>
              <a:rPr lang="en-US" sz="1200" dirty="0" smtClean="0">
                <a:solidFill>
                  <a:schemeClr val="bg1"/>
                </a:solidFill>
              </a:rPr>
              <a:t>Date ________</a:t>
            </a:r>
            <a:endParaRPr lang="en-US" sz="1200" dirty="0">
              <a:solidFill>
                <a:schemeClr val="bg1"/>
              </a:solidFill>
            </a:endParaRPr>
          </a:p>
        </p:txBody>
      </p:sp>
      <p:sp>
        <p:nvSpPr>
          <p:cNvPr id="9" name="TextBox 8"/>
          <p:cNvSpPr txBox="1">
            <a:spLocks noChangeArrowheads="1"/>
          </p:cNvSpPr>
          <p:nvPr/>
        </p:nvSpPr>
        <p:spPr bwMode="auto">
          <a:xfrm>
            <a:off x="6172200" y="3429000"/>
            <a:ext cx="2743200" cy="1200329"/>
          </a:xfrm>
          <a:prstGeom prst="rect">
            <a:avLst/>
          </a:prstGeom>
          <a:noFill/>
          <a:ln w="3175">
            <a:solidFill>
              <a:schemeClr val="bg1"/>
            </a:solidFill>
            <a:miter lim="800000"/>
            <a:headEnd/>
            <a:tailEnd/>
          </a:ln>
        </p:spPr>
        <p:txBody>
          <a:bodyPr wrap="square">
            <a:spAutoFit/>
          </a:bodyPr>
          <a:lstStyle/>
          <a:p>
            <a:r>
              <a:rPr lang="en-US" sz="2400" dirty="0" smtClean="0">
                <a:solidFill>
                  <a:schemeClr val="bg1"/>
                </a:solidFill>
                <a:latin typeface="Calibri" pitchFamily="34" charset="0"/>
              </a:rPr>
              <a:t>2</a:t>
            </a:r>
            <a:r>
              <a:rPr lang="en-US" sz="2400" baseline="30000" dirty="0" smtClean="0">
                <a:solidFill>
                  <a:schemeClr val="bg1"/>
                </a:solidFill>
                <a:latin typeface="Calibri" pitchFamily="34" charset="0"/>
              </a:rPr>
              <a:t>nd</a:t>
            </a:r>
            <a:r>
              <a:rPr lang="en-US" sz="2400" dirty="0" smtClean="0">
                <a:solidFill>
                  <a:schemeClr val="bg1"/>
                </a:solidFill>
                <a:latin typeface="Calibri" pitchFamily="34" charset="0"/>
              </a:rPr>
              <a:t> Team: ________ </a:t>
            </a:r>
          </a:p>
          <a:p>
            <a:r>
              <a:rPr lang="en-US" sz="2400" dirty="0" smtClean="0">
                <a:solidFill>
                  <a:schemeClr val="bg1"/>
                </a:solidFill>
                <a:latin typeface="Calibri" pitchFamily="34" charset="0"/>
              </a:rPr>
              <a:t>___ 2</a:t>
            </a:r>
            <a:r>
              <a:rPr lang="en-US" sz="2400" baseline="30000" dirty="0" smtClean="0">
                <a:solidFill>
                  <a:schemeClr val="bg1"/>
                </a:solidFill>
                <a:latin typeface="Calibri" pitchFamily="34" charset="0"/>
              </a:rPr>
              <a:t>nd</a:t>
            </a:r>
            <a:r>
              <a:rPr lang="en-US" sz="2400" dirty="0" smtClean="0">
                <a:solidFill>
                  <a:schemeClr val="bg1"/>
                </a:solidFill>
                <a:latin typeface="Calibri" pitchFamily="34" charset="0"/>
              </a:rPr>
              <a:t> Team Grade</a:t>
            </a:r>
          </a:p>
          <a:p>
            <a:r>
              <a:rPr lang="en-US" sz="2400" b="1" dirty="0" smtClean="0">
                <a:solidFill>
                  <a:schemeClr val="bg1"/>
                </a:solidFill>
                <a:latin typeface="Calibri" pitchFamily="34" charset="0"/>
              </a:rPr>
              <a:t>___ Teachers Grade</a:t>
            </a:r>
            <a:endParaRPr lang="en-US" sz="2400" b="1" dirty="0">
              <a:solidFill>
                <a:schemeClr val="bg1"/>
              </a:solidFill>
              <a:latin typeface="Calibri" pitchFamily="34" charset="0"/>
            </a:endParaRPr>
          </a:p>
        </p:txBody>
      </p:sp>
      <p:sp>
        <p:nvSpPr>
          <p:cNvPr id="10" name="TextBox 9"/>
          <p:cNvSpPr txBox="1">
            <a:spLocks noChangeArrowheads="1"/>
          </p:cNvSpPr>
          <p:nvPr/>
        </p:nvSpPr>
        <p:spPr bwMode="auto">
          <a:xfrm>
            <a:off x="3048000" y="4953000"/>
            <a:ext cx="5867400" cy="830997"/>
          </a:xfrm>
          <a:prstGeom prst="rect">
            <a:avLst/>
          </a:prstGeom>
          <a:noFill/>
          <a:ln w="3175">
            <a:solidFill>
              <a:schemeClr val="bg1"/>
            </a:solidFill>
            <a:miter lim="800000"/>
            <a:headEnd/>
            <a:tailEnd/>
          </a:ln>
        </p:spPr>
        <p:txBody>
          <a:bodyPr wrap="square">
            <a:spAutoFit/>
          </a:bodyPr>
          <a:lstStyle/>
          <a:p>
            <a:r>
              <a:rPr lang="en-US" sz="2400" dirty="0" smtClean="0">
                <a:solidFill>
                  <a:schemeClr val="bg1"/>
                </a:solidFill>
                <a:latin typeface="Calibri" pitchFamily="34" charset="0"/>
              </a:rPr>
              <a:t>½ increments over 6”: ___ x </a:t>
            </a:r>
            <a:r>
              <a:rPr lang="en-US" sz="2400" dirty="0" smtClean="0">
                <a:solidFill>
                  <a:schemeClr val="bg1"/>
                </a:solidFill>
              </a:rPr>
              <a:t>1 pts</a:t>
            </a:r>
            <a:r>
              <a:rPr lang="en-US" sz="2400" dirty="0" smtClean="0">
                <a:solidFill>
                  <a:schemeClr val="bg1"/>
                </a:solidFill>
                <a:latin typeface="Calibri" pitchFamily="34" charset="0"/>
              </a:rPr>
              <a:t> = _______</a:t>
            </a:r>
          </a:p>
          <a:p>
            <a:r>
              <a:rPr lang="en-US" sz="2400" dirty="0" smtClean="0">
                <a:solidFill>
                  <a:schemeClr val="bg1"/>
                </a:solidFill>
                <a:latin typeface="Calibri" pitchFamily="34" charset="0"/>
              </a:rPr>
              <a:t>Books stacked over 3 : ___ x </a:t>
            </a:r>
            <a:r>
              <a:rPr lang="en-US" sz="2400" dirty="0" smtClean="0">
                <a:solidFill>
                  <a:schemeClr val="bg1"/>
                </a:solidFill>
              </a:rPr>
              <a:t>2 pts</a:t>
            </a:r>
            <a:r>
              <a:rPr lang="en-US" sz="2400" dirty="0" smtClean="0">
                <a:solidFill>
                  <a:schemeClr val="bg1"/>
                </a:solidFill>
                <a:latin typeface="Calibri" pitchFamily="34" charset="0"/>
              </a:rPr>
              <a:t> = _______</a:t>
            </a:r>
            <a:endParaRPr lang="en-US" sz="2400" dirty="0">
              <a:solidFill>
                <a:schemeClr val="bg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13" end="13"/>
                                            </p:txEl>
                                          </p:spTgt>
                                        </p:tgtEl>
                                        <p:attrNameLst>
                                          <p:attrName>style.visibility</p:attrName>
                                        </p:attrNameLst>
                                      </p:cBhvr>
                                      <p:to>
                                        <p:strVal val="visible"/>
                                      </p:to>
                                    </p:set>
                                    <p:animEffect transition="in" filter="wipe(left)">
                                      <p:cBhvr>
                                        <p:cTn id="7" dur="1000"/>
                                        <p:tgtEl>
                                          <p:spTgt spid="11">
                                            <p:txEl>
                                              <p:pRg st="13" end="13"/>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linds(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495300"/>
          </a:xfrm>
        </p:spPr>
        <p:txBody>
          <a:bodyPr>
            <a:normAutofit fontScale="90000"/>
          </a:bodyPr>
          <a:lstStyle/>
          <a:p>
            <a:pPr algn="ctr" eaLnBrk="1" fontAlgn="auto" hangingPunct="1">
              <a:spcAft>
                <a:spcPts val="0"/>
              </a:spcAft>
              <a:defRPr/>
            </a:pPr>
            <a:r>
              <a:rPr lang="en-US" dirty="0" smtClean="0"/>
              <a:t>1.4.2 </a:t>
            </a:r>
            <a:r>
              <a:rPr lang="en-US" sz="5400" dirty="0" smtClean="0"/>
              <a:t>NXT Parts Exploration</a:t>
            </a:r>
            <a:endParaRPr lang="en-US" dirty="0"/>
          </a:p>
        </p:txBody>
      </p:sp>
      <p:sp>
        <p:nvSpPr>
          <p:cNvPr id="3075" name="Subtitle 2"/>
          <p:cNvSpPr>
            <a:spLocks noGrp="1"/>
          </p:cNvSpPr>
          <p:nvPr>
            <p:ph type="subTitle" idx="1"/>
          </p:nvPr>
        </p:nvSpPr>
        <p:spPr>
          <a:xfrm>
            <a:off x="228600" y="990600"/>
            <a:ext cx="8763000" cy="3609975"/>
          </a:xfrm>
        </p:spPr>
        <p:txBody>
          <a:bodyPr>
            <a:noAutofit/>
          </a:bodyPr>
          <a:lstStyle/>
          <a:p>
            <a:pPr algn="l"/>
            <a:r>
              <a:rPr lang="en-US" sz="2000" b="1" dirty="0" smtClean="0">
                <a:solidFill>
                  <a:schemeClr val="bg1"/>
                </a:solidFill>
              </a:rPr>
              <a:t>Overview: </a:t>
            </a:r>
          </a:p>
          <a:p>
            <a:pPr algn="l"/>
            <a:r>
              <a:rPr lang="en-US" sz="2000" dirty="0" smtClean="0">
                <a:solidFill>
                  <a:schemeClr val="bg1"/>
                </a:solidFill>
              </a:rPr>
              <a:t>This lesson gives students some further hands-on experience with various NXT kit parts. Student gain familiarity and confidence in working with the components and reinforce their understanding of the components' names and properties. The structural building challenge allows students to put this new knowledge to a practical test. </a:t>
            </a:r>
          </a:p>
          <a:p>
            <a:pPr algn="l"/>
            <a:endParaRPr lang="en-US" sz="800" dirty="0" smtClean="0">
              <a:solidFill>
                <a:schemeClr val="bg1"/>
              </a:solidFill>
            </a:endParaRPr>
          </a:p>
          <a:p>
            <a:pPr algn="l"/>
            <a:r>
              <a:rPr lang="en-US" sz="2000" b="1" dirty="0" smtClean="0">
                <a:solidFill>
                  <a:schemeClr val="bg1"/>
                </a:solidFill>
              </a:rPr>
              <a:t>Objectives: </a:t>
            </a:r>
          </a:p>
          <a:p>
            <a:pPr algn="l"/>
            <a:r>
              <a:rPr lang="en-US" sz="2000" dirty="0" smtClean="0">
                <a:solidFill>
                  <a:schemeClr val="bg1"/>
                </a:solidFill>
              </a:rPr>
              <a:t>Students will be able to:</a:t>
            </a:r>
          </a:p>
          <a:p>
            <a:pPr algn="l"/>
            <a:r>
              <a:rPr lang="en-US" sz="2000" dirty="0" smtClean="0">
                <a:solidFill>
                  <a:schemeClr val="bg1"/>
                </a:solidFill>
              </a:rPr>
              <a:t>1. Identify the electronic components of the robotics system</a:t>
            </a:r>
          </a:p>
          <a:p>
            <a:pPr algn="l"/>
            <a:r>
              <a:rPr lang="en-US" sz="2000" dirty="0" smtClean="0">
                <a:solidFill>
                  <a:schemeClr val="bg1"/>
                </a:solidFill>
              </a:rPr>
              <a:t>2. List the electronic component of the robotics system</a:t>
            </a:r>
          </a:p>
          <a:p>
            <a:pPr algn="l"/>
            <a:r>
              <a:rPr lang="en-US" sz="2000" dirty="0" smtClean="0">
                <a:solidFill>
                  <a:schemeClr val="bg1"/>
                </a:solidFill>
              </a:rPr>
              <a:t>3. Describe the function of the electronic components of the robotics system</a:t>
            </a:r>
          </a:p>
          <a:p>
            <a:pPr marL="225425" indent="-225425" algn="l"/>
            <a:r>
              <a:rPr lang="en-US" sz="2000" dirty="0" smtClean="0">
                <a:solidFill>
                  <a:schemeClr val="bg1"/>
                </a:solidFill>
              </a:rPr>
              <a:t>4. Describe the function of the wheel, gear, bushing and axle components of the robotics system</a:t>
            </a:r>
          </a:p>
          <a:p>
            <a:pPr algn="l"/>
            <a:r>
              <a:rPr lang="en-US" sz="2000" dirty="0" smtClean="0">
                <a:solidFill>
                  <a:schemeClr val="bg1"/>
                </a:solidFill>
              </a:rPr>
              <a:t>5. Describe the function of structural components of the robotics system</a:t>
            </a:r>
          </a:p>
          <a:p>
            <a:pPr algn="l"/>
            <a:r>
              <a:rPr lang="en-US" sz="2000" dirty="0" smtClean="0">
                <a:solidFill>
                  <a:schemeClr val="bg1"/>
                </a:solidFill>
              </a:rPr>
              <a:t>6. Describe the function of connector components of the robotics system</a:t>
            </a:r>
          </a:p>
          <a:p>
            <a:pPr algn="l"/>
            <a:r>
              <a:rPr lang="en-US" sz="2000" dirty="0" smtClean="0">
                <a:solidFill>
                  <a:schemeClr val="bg1"/>
                </a:solidFill>
              </a:rPr>
              <a:t>7. Apply knowledge of structural building techniques</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9"/>
          <p:cNvSpPr>
            <a:spLocks noGrp="1"/>
          </p:cNvSpPr>
          <p:nvPr>
            <p:ph type="title"/>
          </p:nvPr>
        </p:nvSpPr>
        <p:spPr>
          <a:xfrm>
            <a:off x="0" y="0"/>
            <a:ext cx="9144000" cy="762000"/>
          </a:xfrm>
        </p:spPr>
        <p:txBody>
          <a:bodyPr>
            <a:normAutofit fontScale="90000"/>
          </a:bodyPr>
          <a:lstStyle/>
          <a:p>
            <a:pPr algn="ctr" eaLnBrk="1" hangingPunct="1"/>
            <a:r>
              <a:rPr lang="en-US" dirty="0" smtClean="0"/>
              <a:t>Structural Building: Longer Beams</a:t>
            </a:r>
          </a:p>
        </p:txBody>
      </p:sp>
      <p:pic>
        <p:nvPicPr>
          <p:cNvPr id="4" name="Picture 3" descr="Build-01.jpg"/>
          <p:cNvPicPr>
            <a:picLocks noChangeAspect="1"/>
          </p:cNvPicPr>
          <p:nvPr/>
        </p:nvPicPr>
        <p:blipFill>
          <a:blip r:embed="rId3" cstate="print"/>
          <a:srcRect/>
          <a:stretch>
            <a:fillRect/>
          </a:stretch>
        </p:blipFill>
        <p:spPr bwMode="auto">
          <a:xfrm>
            <a:off x="4267200" y="914400"/>
            <a:ext cx="4876800" cy="3657600"/>
          </a:xfrm>
          <a:prstGeom prst="rect">
            <a:avLst/>
          </a:prstGeom>
          <a:noFill/>
          <a:ln w="9525">
            <a:noFill/>
            <a:miter lim="800000"/>
            <a:headEnd/>
            <a:tailEnd/>
          </a:ln>
        </p:spPr>
      </p:pic>
      <p:pic>
        <p:nvPicPr>
          <p:cNvPr id="5" name="Picture 4" descr="Build-02.jpg"/>
          <p:cNvPicPr>
            <a:picLocks noChangeAspect="1"/>
          </p:cNvPicPr>
          <p:nvPr/>
        </p:nvPicPr>
        <p:blipFill>
          <a:blip r:embed="rId4" cstate="print"/>
          <a:srcRect/>
          <a:stretch>
            <a:fillRect/>
          </a:stretch>
        </p:blipFill>
        <p:spPr bwMode="auto">
          <a:xfrm>
            <a:off x="4267200" y="914400"/>
            <a:ext cx="4876800" cy="3657600"/>
          </a:xfrm>
          <a:prstGeom prst="rect">
            <a:avLst/>
          </a:prstGeom>
          <a:noFill/>
          <a:ln w="9525">
            <a:noFill/>
            <a:miter lim="800000"/>
            <a:headEnd/>
            <a:tailEnd/>
          </a:ln>
        </p:spPr>
      </p:pic>
      <p:pic>
        <p:nvPicPr>
          <p:cNvPr id="6" name="Picture 5" descr="Build-03.jpg"/>
          <p:cNvPicPr>
            <a:picLocks noChangeAspect="1"/>
          </p:cNvPicPr>
          <p:nvPr/>
        </p:nvPicPr>
        <p:blipFill>
          <a:blip r:embed="rId5" cstate="print"/>
          <a:srcRect/>
          <a:stretch>
            <a:fillRect/>
          </a:stretch>
        </p:blipFill>
        <p:spPr bwMode="auto">
          <a:xfrm>
            <a:off x="4267200" y="914400"/>
            <a:ext cx="4876800" cy="3657600"/>
          </a:xfrm>
          <a:prstGeom prst="rect">
            <a:avLst/>
          </a:prstGeom>
          <a:noFill/>
          <a:ln w="9525">
            <a:noFill/>
            <a:miter lim="800000"/>
            <a:headEnd/>
            <a:tailEnd/>
          </a:ln>
        </p:spPr>
      </p:pic>
      <p:pic>
        <p:nvPicPr>
          <p:cNvPr id="7" name="Picture 6" descr="Build-04.jpg"/>
          <p:cNvPicPr>
            <a:picLocks noChangeAspect="1"/>
          </p:cNvPicPr>
          <p:nvPr/>
        </p:nvPicPr>
        <p:blipFill>
          <a:blip r:embed="rId6" cstate="print"/>
          <a:srcRect/>
          <a:stretch>
            <a:fillRect/>
          </a:stretch>
        </p:blipFill>
        <p:spPr bwMode="auto">
          <a:xfrm>
            <a:off x="4267200" y="914400"/>
            <a:ext cx="4876800" cy="3657600"/>
          </a:xfrm>
          <a:prstGeom prst="rect">
            <a:avLst/>
          </a:prstGeom>
          <a:noFill/>
          <a:ln w="9525">
            <a:noFill/>
            <a:miter lim="800000"/>
            <a:headEnd/>
            <a:tailEnd/>
          </a:ln>
        </p:spPr>
      </p:pic>
      <p:sp>
        <p:nvSpPr>
          <p:cNvPr id="11" name="TextBox 10"/>
          <p:cNvSpPr txBox="1">
            <a:spLocks noChangeArrowheads="1"/>
          </p:cNvSpPr>
          <p:nvPr/>
        </p:nvSpPr>
        <p:spPr bwMode="auto">
          <a:xfrm>
            <a:off x="228600" y="838200"/>
            <a:ext cx="8915400" cy="7739063"/>
          </a:xfrm>
          <a:prstGeom prst="rect">
            <a:avLst/>
          </a:prstGeom>
          <a:noFill/>
          <a:ln w="9525">
            <a:noFill/>
            <a:miter lim="800000"/>
            <a:headEnd/>
            <a:tailEnd/>
          </a:ln>
        </p:spPr>
        <p:txBody>
          <a:bodyPr wrap="square">
            <a:spAutoFit/>
          </a:bodyPr>
          <a:lstStyle/>
          <a:p>
            <a:r>
              <a:rPr lang="en-US" sz="2600" dirty="0">
                <a:latin typeface="Calibri" pitchFamily="34" charset="0"/>
              </a:rPr>
              <a:t>Get these parts&gt;&gt;&gt;&gt;</a:t>
            </a:r>
          </a:p>
          <a:p>
            <a:pPr>
              <a:buFont typeface="Arial" charset="0"/>
              <a:buChar char="•"/>
            </a:pPr>
            <a:r>
              <a:rPr lang="en-US" sz="2600" dirty="0">
                <a:solidFill>
                  <a:srgbClr val="FF0000"/>
                </a:solidFill>
                <a:latin typeface="Calibri" pitchFamily="34" charset="0"/>
              </a:rPr>
              <a:t> 2 15-hole beams</a:t>
            </a:r>
          </a:p>
          <a:p>
            <a:pPr>
              <a:buFont typeface="Arial" charset="0"/>
              <a:buChar char="•"/>
            </a:pPr>
            <a:r>
              <a:rPr lang="en-US" sz="2600" dirty="0">
                <a:solidFill>
                  <a:srgbClr val="FF0000"/>
                </a:solidFill>
                <a:latin typeface="Calibri" pitchFamily="34" charset="0"/>
              </a:rPr>
              <a:t> 1 black peg</a:t>
            </a:r>
            <a:br>
              <a:rPr lang="en-US" sz="2600" dirty="0">
                <a:solidFill>
                  <a:srgbClr val="FF0000"/>
                </a:solidFill>
                <a:latin typeface="Calibri" pitchFamily="34" charset="0"/>
              </a:rPr>
            </a:br>
            <a:endParaRPr lang="en-US" sz="1000" dirty="0">
              <a:solidFill>
                <a:srgbClr val="FF0000"/>
              </a:solidFill>
              <a:latin typeface="Calibri" pitchFamily="34" charset="0"/>
            </a:endParaRPr>
          </a:p>
          <a:p>
            <a:r>
              <a:rPr lang="en-US" sz="2600" dirty="0">
                <a:latin typeface="Calibri" pitchFamily="34" charset="0"/>
              </a:rPr>
              <a:t>And build a longer beam:</a:t>
            </a:r>
          </a:p>
          <a:p>
            <a:pPr>
              <a:buFont typeface="Arial" charset="0"/>
              <a:buChar char="•"/>
            </a:pPr>
            <a:r>
              <a:rPr lang="en-US" sz="2600" dirty="0">
                <a:latin typeface="Calibri" pitchFamily="34" charset="0"/>
              </a:rPr>
              <a:t> </a:t>
            </a:r>
            <a:r>
              <a:rPr lang="en-US" sz="2600" dirty="0">
                <a:solidFill>
                  <a:srgbClr val="FF0000"/>
                </a:solidFill>
                <a:latin typeface="Calibri" pitchFamily="34" charset="0"/>
              </a:rPr>
              <a:t>like this&gt;&gt;&gt;</a:t>
            </a:r>
            <a:br>
              <a:rPr lang="en-US" sz="2600" dirty="0">
                <a:solidFill>
                  <a:srgbClr val="FF0000"/>
                </a:solidFill>
                <a:latin typeface="Calibri" pitchFamily="34" charset="0"/>
              </a:rPr>
            </a:br>
            <a:endParaRPr lang="en-US" sz="1000" dirty="0">
              <a:solidFill>
                <a:srgbClr val="FF0000"/>
              </a:solidFill>
              <a:latin typeface="Calibri" pitchFamily="34" charset="0"/>
            </a:endParaRPr>
          </a:p>
          <a:p>
            <a:r>
              <a:rPr lang="en-US" sz="2600" dirty="0">
                <a:latin typeface="Calibri" pitchFamily="34" charset="0"/>
              </a:rPr>
              <a:t>How well does this work as a longer beam?</a:t>
            </a:r>
          </a:p>
          <a:p>
            <a:pPr>
              <a:buFont typeface="Arial" charset="0"/>
              <a:buChar char="•"/>
            </a:pPr>
            <a:r>
              <a:rPr lang="en-US" sz="2600" dirty="0">
                <a:latin typeface="Calibri" pitchFamily="34" charset="0"/>
              </a:rPr>
              <a:t> Why?  What could we do to improve its strength?</a:t>
            </a:r>
          </a:p>
          <a:p>
            <a:pPr>
              <a:buFont typeface="Arial" charset="0"/>
              <a:buChar char="•"/>
            </a:pPr>
            <a:endParaRPr lang="en-US" sz="1000" dirty="0">
              <a:latin typeface="Calibri" pitchFamily="34" charset="0"/>
            </a:endParaRPr>
          </a:p>
          <a:p>
            <a:r>
              <a:rPr lang="en-US" sz="2600" dirty="0">
                <a:solidFill>
                  <a:srgbClr val="FF0000"/>
                </a:solidFill>
                <a:latin typeface="Calibri" pitchFamily="34" charset="0"/>
              </a:rPr>
              <a:t>Try this approach &gt;&gt;&gt;</a:t>
            </a:r>
          </a:p>
          <a:p>
            <a:pPr>
              <a:buFont typeface="Arial" charset="0"/>
              <a:buChar char="•"/>
            </a:pPr>
            <a:r>
              <a:rPr lang="en-US" sz="2600" dirty="0">
                <a:latin typeface="Calibri" pitchFamily="34" charset="0"/>
              </a:rPr>
              <a:t> Why does this work better?</a:t>
            </a:r>
          </a:p>
          <a:p>
            <a:pPr>
              <a:buFont typeface="Arial" charset="0"/>
              <a:buChar char="•"/>
            </a:pPr>
            <a:r>
              <a:rPr lang="en-US" sz="2600" dirty="0">
                <a:latin typeface="Calibri" pitchFamily="34" charset="0"/>
              </a:rPr>
              <a:t> How could we make it stronger using only these same pieces?</a:t>
            </a:r>
          </a:p>
          <a:p>
            <a:pPr>
              <a:buFont typeface="Arial" charset="0"/>
              <a:buChar char="•"/>
            </a:pPr>
            <a:endParaRPr lang="en-US" sz="1000" dirty="0">
              <a:latin typeface="Calibri" pitchFamily="34" charset="0"/>
            </a:endParaRPr>
          </a:p>
          <a:p>
            <a:r>
              <a:rPr lang="en-US" sz="2600" dirty="0">
                <a:solidFill>
                  <a:srgbClr val="FF0000"/>
                </a:solidFill>
                <a:latin typeface="Calibri" pitchFamily="34" charset="0"/>
              </a:rPr>
              <a:t>Try this approach &gt;&gt;&gt;</a:t>
            </a:r>
          </a:p>
          <a:p>
            <a:pPr>
              <a:buFont typeface="Arial" charset="0"/>
              <a:buChar char="•"/>
            </a:pPr>
            <a:r>
              <a:rPr lang="en-US" sz="2600" dirty="0">
                <a:latin typeface="Calibri" pitchFamily="34" charset="0"/>
              </a:rPr>
              <a:t> Why does this work better?</a:t>
            </a:r>
          </a:p>
          <a:p>
            <a:pPr>
              <a:buFont typeface="Arial" charset="0"/>
              <a:buChar char="•"/>
            </a:pPr>
            <a:r>
              <a:rPr lang="en-US" sz="2600" dirty="0">
                <a:latin typeface="Calibri" pitchFamily="34" charset="0"/>
              </a:rPr>
              <a:t> What’s the tradeoff for this better strength?</a:t>
            </a:r>
          </a:p>
          <a:p>
            <a:endParaRPr lang="en-US" sz="2600" dirty="0">
              <a:latin typeface="Calibri" pitchFamily="34" charset="0"/>
            </a:endParaRPr>
          </a:p>
          <a:p>
            <a:endParaRPr lang="en-US" sz="2600" dirty="0">
              <a:latin typeface="Calibri" pitchFamily="34" charset="0"/>
            </a:endParaRPr>
          </a:p>
          <a:p>
            <a:pPr>
              <a:buFontTx/>
              <a:buChar char="-"/>
            </a:pPr>
            <a:endParaRPr lang="en-US" sz="2600" dirty="0">
              <a:solidFill>
                <a:srgbClr val="FF0000"/>
              </a:solidFill>
              <a:latin typeface="Calibri" pitchFamily="34" charset="0"/>
            </a:endParaRPr>
          </a:p>
          <a:p>
            <a:pPr>
              <a:buFontTx/>
              <a:buChar char="-"/>
            </a:pPr>
            <a:endParaRPr lang="en-US" sz="2600" dirty="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left)">
                                      <p:cBhvr>
                                        <p:cTn id="15" dur="1000"/>
                                        <p:tgtEl>
                                          <p:spTgt spid="11">
                                            <p:txEl>
                                              <p:pRg st="1" end="1"/>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left)">
                                      <p:cBhvr>
                                        <p:cTn id="19" dur="1000"/>
                                        <p:tgtEl>
                                          <p:spTgt spid="11">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1000"/>
                                        <p:tgtEl>
                                          <p:spTgt spid="4"/>
                                        </p:tgtEl>
                                      </p:cBhvr>
                                    </p:animEffect>
                                    <p:set>
                                      <p:cBhvr>
                                        <p:cTn id="24" dur="1" fill="hold">
                                          <p:stCondLst>
                                            <p:cond delay="999"/>
                                          </p:stCondLst>
                                        </p:cTn>
                                        <p:tgtEl>
                                          <p:spTgt spid="4"/>
                                        </p:tgtEl>
                                        <p:attrNameLst>
                                          <p:attrName>style.visibility</p:attrName>
                                        </p:attrNameLst>
                                      </p:cBhvr>
                                      <p:to>
                                        <p:strVal val="hidden"/>
                                      </p:to>
                                    </p:se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wipe(left)">
                                      <p:cBhvr>
                                        <p:cTn id="28" dur="1000"/>
                                        <p:tgtEl>
                                          <p:spTgt spid="11">
                                            <p:txEl>
                                              <p:pRg st="3" end="3"/>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left)">
                                      <p:cBhvr>
                                        <p:cTn id="32" dur="1000"/>
                                        <p:tgtEl>
                                          <p:spTgt spid="11">
                                            <p:txEl>
                                              <p:pRg st="4" end="4"/>
                                            </p:txEl>
                                          </p:spTgt>
                                        </p:tgtEl>
                                      </p:cBhvr>
                                    </p:animEffect>
                                  </p:childTnLst>
                                </p:cTn>
                              </p:par>
                            </p:childTnLst>
                          </p:cTn>
                        </p:par>
                        <p:par>
                          <p:cTn id="33" fill="hold">
                            <p:stCondLst>
                              <p:cond delay="3000"/>
                            </p:stCondLst>
                            <p:childTnLst>
                              <p:par>
                                <p:cTn id="34" presetID="3" presetClass="entr" presetSubtype="1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1000"/>
                                        <p:tgtEl>
                                          <p:spTgt spid="5"/>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wipe(left)">
                                      <p:cBhvr>
                                        <p:cTn id="40" dur="1000"/>
                                        <p:tgtEl>
                                          <p:spTgt spid="11">
                                            <p:txEl>
                                              <p:pRg st="5" end="5"/>
                                            </p:txEl>
                                          </p:spTgt>
                                        </p:tgtEl>
                                      </p:cBhvr>
                                    </p:animEffect>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Effect transition="in" filter="wipe(left)">
                                      <p:cBhvr>
                                        <p:cTn id="44" dur="1000"/>
                                        <p:tgtEl>
                                          <p:spTgt spid="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nodeType="clickEffect">
                                  <p:stCondLst>
                                    <p:cond delay="0"/>
                                  </p:stCondLst>
                                  <p:childTnLst>
                                    <p:animEffect transition="out" filter="blinds(horizontal)">
                                      <p:cBhvr>
                                        <p:cTn id="48" dur="1000"/>
                                        <p:tgtEl>
                                          <p:spTgt spid="5"/>
                                        </p:tgtEl>
                                      </p:cBhvr>
                                    </p:animEffect>
                                    <p:set>
                                      <p:cBhvr>
                                        <p:cTn id="49" dur="1" fill="hold">
                                          <p:stCondLst>
                                            <p:cond delay="999"/>
                                          </p:stCondLst>
                                        </p:cTn>
                                        <p:tgtEl>
                                          <p:spTgt spid="5"/>
                                        </p:tgtEl>
                                        <p:attrNameLst>
                                          <p:attrName>style.visibility</p:attrName>
                                        </p:attrNameLst>
                                      </p:cBhvr>
                                      <p:to>
                                        <p:strVal val="hidden"/>
                                      </p:to>
                                    </p:se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11">
                                            <p:txEl>
                                              <p:pRg st="8" end="8"/>
                                            </p:txEl>
                                          </p:spTgt>
                                        </p:tgtEl>
                                        <p:attrNameLst>
                                          <p:attrName>style.visibility</p:attrName>
                                        </p:attrNameLst>
                                      </p:cBhvr>
                                      <p:to>
                                        <p:strVal val="visible"/>
                                      </p:to>
                                    </p:set>
                                    <p:animEffect transition="in" filter="wipe(left)">
                                      <p:cBhvr>
                                        <p:cTn id="53" dur="1000"/>
                                        <p:tgtEl>
                                          <p:spTgt spid="11">
                                            <p:txEl>
                                              <p:pRg st="8" end="8"/>
                                            </p:txEl>
                                          </p:spTgt>
                                        </p:tgtEl>
                                      </p:cBhvr>
                                    </p:animEffect>
                                  </p:childTnLst>
                                </p:cTn>
                              </p:par>
                            </p:childTnLst>
                          </p:cTn>
                        </p:par>
                        <p:par>
                          <p:cTn id="54" fill="hold">
                            <p:stCondLst>
                              <p:cond delay="2000"/>
                            </p:stCondLst>
                            <p:childTnLst>
                              <p:par>
                                <p:cTn id="55" presetID="3" presetClass="entr" presetSubtype="10" fill="hold"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linds(horizontal)">
                                      <p:cBhvr>
                                        <p:cTn id="57" dur="1000"/>
                                        <p:tgtEl>
                                          <p:spTgt spid="6"/>
                                        </p:tgtEl>
                                      </p:cBhvr>
                                    </p:animEffect>
                                  </p:childTnLst>
                                </p:cTn>
                              </p:par>
                            </p:childTnLst>
                          </p:cTn>
                        </p:par>
                        <p:par>
                          <p:cTn id="58" fill="hold">
                            <p:stCondLst>
                              <p:cond delay="3000"/>
                            </p:stCondLst>
                            <p:childTnLst>
                              <p:par>
                                <p:cTn id="59" presetID="22" presetClass="entr" presetSubtype="8" fill="hold" nodeType="afterEffect">
                                  <p:stCondLst>
                                    <p:cond delay="0"/>
                                  </p:stCondLst>
                                  <p:childTnLst>
                                    <p:set>
                                      <p:cBhvr>
                                        <p:cTn id="60" dur="1" fill="hold">
                                          <p:stCondLst>
                                            <p:cond delay="0"/>
                                          </p:stCondLst>
                                        </p:cTn>
                                        <p:tgtEl>
                                          <p:spTgt spid="11">
                                            <p:txEl>
                                              <p:pRg st="9" end="9"/>
                                            </p:txEl>
                                          </p:spTgt>
                                        </p:tgtEl>
                                        <p:attrNameLst>
                                          <p:attrName>style.visibility</p:attrName>
                                        </p:attrNameLst>
                                      </p:cBhvr>
                                      <p:to>
                                        <p:strVal val="visible"/>
                                      </p:to>
                                    </p:set>
                                    <p:animEffect transition="in" filter="wipe(left)">
                                      <p:cBhvr>
                                        <p:cTn id="61" dur="1000"/>
                                        <p:tgtEl>
                                          <p:spTgt spid="11">
                                            <p:txEl>
                                              <p:pRg st="9" end="9"/>
                                            </p:txEl>
                                          </p:spTgt>
                                        </p:tgtEl>
                                      </p:cBhvr>
                                    </p:animEffect>
                                  </p:childTnLst>
                                </p:cTn>
                              </p:par>
                            </p:childTnLst>
                          </p:cTn>
                        </p:par>
                        <p:par>
                          <p:cTn id="62" fill="hold">
                            <p:stCondLst>
                              <p:cond delay="4000"/>
                            </p:stCondLst>
                            <p:childTnLst>
                              <p:par>
                                <p:cTn id="63" presetID="22" presetClass="entr" presetSubtype="8" fill="hold" nodeType="afterEffect">
                                  <p:stCondLst>
                                    <p:cond delay="0"/>
                                  </p:stCondLst>
                                  <p:childTnLst>
                                    <p:set>
                                      <p:cBhvr>
                                        <p:cTn id="64" dur="1" fill="hold">
                                          <p:stCondLst>
                                            <p:cond delay="0"/>
                                          </p:stCondLst>
                                        </p:cTn>
                                        <p:tgtEl>
                                          <p:spTgt spid="11">
                                            <p:txEl>
                                              <p:pRg st="10" end="10"/>
                                            </p:txEl>
                                          </p:spTgt>
                                        </p:tgtEl>
                                        <p:attrNameLst>
                                          <p:attrName>style.visibility</p:attrName>
                                        </p:attrNameLst>
                                      </p:cBhvr>
                                      <p:to>
                                        <p:strVal val="visible"/>
                                      </p:to>
                                    </p:set>
                                    <p:animEffect transition="in" filter="wipe(left)">
                                      <p:cBhvr>
                                        <p:cTn id="65" dur="1000"/>
                                        <p:tgtEl>
                                          <p:spTgt spid="11">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nodeType="clickEffect">
                                  <p:stCondLst>
                                    <p:cond delay="0"/>
                                  </p:stCondLst>
                                  <p:childTnLst>
                                    <p:animEffect transition="out" filter="blinds(horizontal)">
                                      <p:cBhvr>
                                        <p:cTn id="69" dur="1000"/>
                                        <p:tgtEl>
                                          <p:spTgt spid="6"/>
                                        </p:tgtEl>
                                      </p:cBhvr>
                                    </p:animEffect>
                                    <p:set>
                                      <p:cBhvr>
                                        <p:cTn id="70" dur="1" fill="hold">
                                          <p:stCondLst>
                                            <p:cond delay="999"/>
                                          </p:stCondLst>
                                        </p:cTn>
                                        <p:tgtEl>
                                          <p:spTgt spid="6"/>
                                        </p:tgtEl>
                                        <p:attrNameLst>
                                          <p:attrName>style.visibility</p:attrName>
                                        </p:attrNameLst>
                                      </p:cBhvr>
                                      <p:to>
                                        <p:strVal val="hidden"/>
                                      </p:to>
                                    </p:set>
                                  </p:childTnLst>
                                </p:cTn>
                              </p:par>
                            </p:childTnLst>
                          </p:cTn>
                        </p:par>
                        <p:par>
                          <p:cTn id="71" fill="hold">
                            <p:stCondLst>
                              <p:cond delay="1000"/>
                            </p:stCondLst>
                            <p:childTnLst>
                              <p:par>
                                <p:cTn id="72" presetID="22" presetClass="entr" presetSubtype="8" fill="hold" nodeType="afterEffect">
                                  <p:stCondLst>
                                    <p:cond delay="0"/>
                                  </p:stCondLst>
                                  <p:childTnLst>
                                    <p:set>
                                      <p:cBhvr>
                                        <p:cTn id="73" dur="1" fill="hold">
                                          <p:stCondLst>
                                            <p:cond delay="0"/>
                                          </p:stCondLst>
                                        </p:cTn>
                                        <p:tgtEl>
                                          <p:spTgt spid="11">
                                            <p:txEl>
                                              <p:pRg st="12" end="12"/>
                                            </p:txEl>
                                          </p:spTgt>
                                        </p:tgtEl>
                                        <p:attrNameLst>
                                          <p:attrName>style.visibility</p:attrName>
                                        </p:attrNameLst>
                                      </p:cBhvr>
                                      <p:to>
                                        <p:strVal val="visible"/>
                                      </p:to>
                                    </p:set>
                                    <p:animEffect transition="in" filter="wipe(left)">
                                      <p:cBhvr>
                                        <p:cTn id="74" dur="1000"/>
                                        <p:tgtEl>
                                          <p:spTgt spid="11">
                                            <p:txEl>
                                              <p:pRg st="12" end="12"/>
                                            </p:txEl>
                                          </p:spTgt>
                                        </p:tgtEl>
                                      </p:cBhvr>
                                    </p:animEffect>
                                  </p:childTnLst>
                                </p:cTn>
                              </p:par>
                            </p:childTnLst>
                          </p:cTn>
                        </p:par>
                        <p:par>
                          <p:cTn id="75" fill="hold">
                            <p:stCondLst>
                              <p:cond delay="2000"/>
                            </p:stCondLst>
                            <p:childTnLst>
                              <p:par>
                                <p:cTn id="76" presetID="3" presetClass="entr" presetSubtype="10" fill="hold" nodeType="after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blinds(horizontal)">
                                      <p:cBhvr>
                                        <p:cTn id="78" dur="1000"/>
                                        <p:tgtEl>
                                          <p:spTgt spid="7"/>
                                        </p:tgtEl>
                                      </p:cBhvr>
                                    </p:animEffect>
                                  </p:childTnLst>
                                </p:cTn>
                              </p:par>
                            </p:childTnLst>
                          </p:cTn>
                        </p:par>
                        <p:par>
                          <p:cTn id="79" fill="hold">
                            <p:stCondLst>
                              <p:cond delay="3000"/>
                            </p:stCondLst>
                            <p:childTnLst>
                              <p:par>
                                <p:cTn id="80" presetID="22" presetClass="entr" presetSubtype="8" fill="hold" nodeType="afterEffect">
                                  <p:stCondLst>
                                    <p:cond delay="0"/>
                                  </p:stCondLst>
                                  <p:childTnLst>
                                    <p:set>
                                      <p:cBhvr>
                                        <p:cTn id="81" dur="1" fill="hold">
                                          <p:stCondLst>
                                            <p:cond delay="0"/>
                                          </p:stCondLst>
                                        </p:cTn>
                                        <p:tgtEl>
                                          <p:spTgt spid="11">
                                            <p:txEl>
                                              <p:pRg st="13" end="13"/>
                                            </p:txEl>
                                          </p:spTgt>
                                        </p:tgtEl>
                                        <p:attrNameLst>
                                          <p:attrName>style.visibility</p:attrName>
                                        </p:attrNameLst>
                                      </p:cBhvr>
                                      <p:to>
                                        <p:strVal val="visible"/>
                                      </p:to>
                                    </p:set>
                                    <p:animEffect transition="in" filter="wipe(left)">
                                      <p:cBhvr>
                                        <p:cTn id="82" dur="1000"/>
                                        <p:tgtEl>
                                          <p:spTgt spid="11">
                                            <p:txEl>
                                              <p:pRg st="13" end="13"/>
                                            </p:txEl>
                                          </p:spTgt>
                                        </p:tgtEl>
                                      </p:cBhvr>
                                    </p:animEffect>
                                  </p:childTnLst>
                                </p:cTn>
                              </p:par>
                            </p:childTnLst>
                          </p:cTn>
                        </p:par>
                        <p:par>
                          <p:cTn id="83" fill="hold">
                            <p:stCondLst>
                              <p:cond delay="4000"/>
                            </p:stCondLst>
                            <p:childTnLst>
                              <p:par>
                                <p:cTn id="84" presetID="22" presetClass="entr" presetSubtype="8" fill="hold" nodeType="afterEffect">
                                  <p:stCondLst>
                                    <p:cond delay="0"/>
                                  </p:stCondLst>
                                  <p:childTnLst>
                                    <p:set>
                                      <p:cBhvr>
                                        <p:cTn id="85" dur="1" fill="hold">
                                          <p:stCondLst>
                                            <p:cond delay="0"/>
                                          </p:stCondLst>
                                        </p:cTn>
                                        <p:tgtEl>
                                          <p:spTgt spid="11">
                                            <p:txEl>
                                              <p:pRg st="14" end="14"/>
                                            </p:txEl>
                                          </p:spTgt>
                                        </p:tgtEl>
                                        <p:attrNameLst>
                                          <p:attrName>style.visibility</p:attrName>
                                        </p:attrNameLst>
                                      </p:cBhvr>
                                      <p:to>
                                        <p:strVal val="visible"/>
                                      </p:to>
                                    </p:set>
                                    <p:animEffect transition="in" filter="wipe(left)">
                                      <p:cBhvr>
                                        <p:cTn id="86" dur="100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9"/>
          <p:cNvSpPr>
            <a:spLocks noGrp="1"/>
          </p:cNvSpPr>
          <p:nvPr>
            <p:ph type="title"/>
          </p:nvPr>
        </p:nvSpPr>
        <p:spPr>
          <a:xfrm>
            <a:off x="0" y="0"/>
            <a:ext cx="9144000" cy="838200"/>
          </a:xfrm>
        </p:spPr>
        <p:txBody>
          <a:bodyPr/>
          <a:lstStyle/>
          <a:p>
            <a:pPr algn="ctr" eaLnBrk="1" hangingPunct="1"/>
            <a:r>
              <a:rPr lang="en-US" dirty="0" smtClean="0"/>
              <a:t>Structural Building: Shapes</a:t>
            </a:r>
          </a:p>
        </p:txBody>
      </p:sp>
      <p:sp>
        <p:nvSpPr>
          <p:cNvPr id="11" name="TextBox 10"/>
          <p:cNvSpPr txBox="1">
            <a:spLocks noChangeArrowheads="1"/>
          </p:cNvSpPr>
          <p:nvPr/>
        </p:nvSpPr>
        <p:spPr bwMode="auto">
          <a:xfrm>
            <a:off x="304800" y="914400"/>
            <a:ext cx="8839200" cy="7048083"/>
          </a:xfrm>
          <a:prstGeom prst="rect">
            <a:avLst/>
          </a:prstGeom>
          <a:noFill/>
          <a:ln w="9525">
            <a:noFill/>
            <a:miter lim="800000"/>
            <a:headEnd/>
            <a:tailEnd/>
          </a:ln>
        </p:spPr>
        <p:txBody>
          <a:bodyPr wrap="square">
            <a:spAutoFit/>
          </a:bodyPr>
          <a:lstStyle/>
          <a:p>
            <a:r>
              <a:rPr lang="en-US" sz="2600" dirty="0">
                <a:latin typeface="Calibri" pitchFamily="34" charset="0"/>
              </a:rPr>
              <a:t>Get these parts&gt;&gt;&gt;&gt;</a:t>
            </a:r>
          </a:p>
          <a:p>
            <a:pPr>
              <a:buFont typeface="Arial" charset="0"/>
              <a:buChar char="•"/>
            </a:pPr>
            <a:r>
              <a:rPr lang="en-US" sz="2600" dirty="0">
                <a:solidFill>
                  <a:srgbClr val="FF0000"/>
                </a:solidFill>
                <a:latin typeface="Calibri" pitchFamily="34" charset="0"/>
              </a:rPr>
              <a:t> 2 15-hole beams</a:t>
            </a:r>
          </a:p>
          <a:p>
            <a:pPr>
              <a:buFont typeface="Arial" charset="0"/>
              <a:buChar char="•"/>
            </a:pPr>
            <a:r>
              <a:rPr lang="en-US" sz="2600" dirty="0">
                <a:solidFill>
                  <a:srgbClr val="FF0000"/>
                </a:solidFill>
                <a:latin typeface="Calibri" pitchFamily="34" charset="0"/>
              </a:rPr>
              <a:t> 2 9-hole beams</a:t>
            </a:r>
          </a:p>
          <a:p>
            <a:pPr>
              <a:buFont typeface="Arial" charset="0"/>
              <a:buChar char="•"/>
            </a:pPr>
            <a:r>
              <a:rPr lang="en-US" sz="2600" dirty="0">
                <a:solidFill>
                  <a:srgbClr val="FF0000"/>
                </a:solidFill>
                <a:latin typeface="Calibri" pitchFamily="34" charset="0"/>
              </a:rPr>
              <a:t> 5 black pegs</a:t>
            </a:r>
            <a:endParaRPr lang="en-US" sz="1000" dirty="0">
              <a:solidFill>
                <a:srgbClr val="FF0000"/>
              </a:solidFill>
              <a:latin typeface="Calibri" pitchFamily="34" charset="0"/>
            </a:endParaRPr>
          </a:p>
          <a:p>
            <a:r>
              <a:rPr lang="en-US" sz="2600" dirty="0">
                <a:latin typeface="Calibri" pitchFamily="34" charset="0"/>
              </a:rPr>
              <a:t>And build this triangle:</a:t>
            </a:r>
          </a:p>
          <a:p>
            <a:pPr>
              <a:buFont typeface="Arial" charset="0"/>
              <a:buChar char="•"/>
            </a:pPr>
            <a:r>
              <a:rPr lang="en-US" sz="2600" dirty="0">
                <a:latin typeface="Calibri" pitchFamily="34" charset="0"/>
              </a:rPr>
              <a:t> </a:t>
            </a:r>
            <a:r>
              <a:rPr lang="en-US" sz="2600" dirty="0">
                <a:solidFill>
                  <a:srgbClr val="FF0000"/>
                </a:solidFill>
                <a:latin typeface="Calibri" pitchFamily="34" charset="0"/>
              </a:rPr>
              <a:t>like this&gt;&gt;&gt;</a:t>
            </a:r>
            <a:endParaRPr lang="en-US" sz="1000" dirty="0">
              <a:solidFill>
                <a:srgbClr val="FF0000"/>
              </a:solidFill>
              <a:latin typeface="Calibri" pitchFamily="34" charset="0"/>
            </a:endParaRPr>
          </a:p>
          <a:p>
            <a:r>
              <a:rPr lang="en-US" sz="2600" dirty="0">
                <a:latin typeface="Calibri" pitchFamily="34" charset="0"/>
              </a:rPr>
              <a:t>How sturdy is this shape?</a:t>
            </a:r>
          </a:p>
          <a:p>
            <a:pPr>
              <a:buFont typeface="Arial" charset="0"/>
              <a:buChar char="•"/>
            </a:pPr>
            <a:endParaRPr lang="en-US" sz="1000" dirty="0">
              <a:latin typeface="Calibri" pitchFamily="34" charset="0"/>
            </a:endParaRPr>
          </a:p>
          <a:p>
            <a:r>
              <a:rPr lang="en-US" sz="2600" dirty="0">
                <a:latin typeface="Calibri" pitchFamily="34" charset="0"/>
              </a:rPr>
              <a:t>Get these parts&gt;&gt;&gt;&gt;</a:t>
            </a:r>
          </a:p>
          <a:p>
            <a:pPr>
              <a:buFont typeface="Arial" charset="0"/>
              <a:buChar char="•"/>
            </a:pPr>
            <a:r>
              <a:rPr lang="en-US" sz="2600" dirty="0">
                <a:solidFill>
                  <a:srgbClr val="FF0000"/>
                </a:solidFill>
                <a:latin typeface="Calibri" pitchFamily="34" charset="0"/>
              </a:rPr>
              <a:t> 4 15-hole beams</a:t>
            </a:r>
          </a:p>
          <a:p>
            <a:pPr>
              <a:buFont typeface="Arial" charset="0"/>
              <a:buChar char="•"/>
            </a:pPr>
            <a:r>
              <a:rPr lang="en-US" sz="2600" dirty="0">
                <a:solidFill>
                  <a:srgbClr val="FF0000"/>
                </a:solidFill>
                <a:latin typeface="Calibri" pitchFamily="34" charset="0"/>
              </a:rPr>
              <a:t> 4 black pegs</a:t>
            </a:r>
            <a:endParaRPr lang="en-US" sz="1000" dirty="0">
              <a:solidFill>
                <a:srgbClr val="FF0000"/>
              </a:solidFill>
              <a:latin typeface="Calibri" pitchFamily="34" charset="0"/>
            </a:endParaRPr>
          </a:p>
          <a:p>
            <a:r>
              <a:rPr lang="en-US" sz="2600" dirty="0">
                <a:latin typeface="Calibri" pitchFamily="34" charset="0"/>
              </a:rPr>
              <a:t>And build this square:</a:t>
            </a:r>
          </a:p>
          <a:p>
            <a:pPr>
              <a:buFont typeface="Arial" charset="0"/>
              <a:buChar char="•"/>
            </a:pPr>
            <a:r>
              <a:rPr lang="en-US" sz="2600" dirty="0">
                <a:latin typeface="Calibri" pitchFamily="34" charset="0"/>
              </a:rPr>
              <a:t> </a:t>
            </a:r>
            <a:r>
              <a:rPr lang="en-US" sz="2600" dirty="0">
                <a:solidFill>
                  <a:srgbClr val="FF0000"/>
                </a:solidFill>
                <a:latin typeface="Calibri" pitchFamily="34" charset="0"/>
              </a:rPr>
              <a:t>like this&gt;&gt;&gt;</a:t>
            </a:r>
            <a:endParaRPr lang="en-US" sz="1000" dirty="0">
              <a:solidFill>
                <a:srgbClr val="FF0000"/>
              </a:solidFill>
              <a:latin typeface="Calibri" pitchFamily="34" charset="0"/>
            </a:endParaRPr>
          </a:p>
          <a:p>
            <a:r>
              <a:rPr lang="en-US" sz="2600" dirty="0">
                <a:latin typeface="Calibri" pitchFamily="34" charset="0"/>
              </a:rPr>
              <a:t>How sturdy is this shape?</a:t>
            </a:r>
          </a:p>
          <a:p>
            <a:pPr>
              <a:buFont typeface="Arial" charset="0"/>
              <a:buChar char="•"/>
            </a:pPr>
            <a:r>
              <a:rPr lang="en-US" sz="2600" dirty="0">
                <a:latin typeface="Calibri" pitchFamily="34" charset="0"/>
              </a:rPr>
              <a:t> Why? What could we do to improve it’s strength? Try it. </a:t>
            </a:r>
          </a:p>
          <a:p>
            <a:endParaRPr lang="en-US" sz="2600" dirty="0">
              <a:latin typeface="Calibri" pitchFamily="34" charset="0"/>
            </a:endParaRPr>
          </a:p>
          <a:p>
            <a:pPr>
              <a:buFontTx/>
              <a:buChar char="-"/>
            </a:pPr>
            <a:endParaRPr lang="en-US" sz="2600" dirty="0">
              <a:solidFill>
                <a:srgbClr val="FF0000"/>
              </a:solidFill>
              <a:latin typeface="Calibri" pitchFamily="34" charset="0"/>
            </a:endParaRPr>
          </a:p>
          <a:p>
            <a:pPr>
              <a:buFontTx/>
              <a:buChar char="-"/>
            </a:pPr>
            <a:endParaRPr lang="en-US" sz="2600" dirty="0">
              <a:solidFill>
                <a:srgbClr val="FF0000"/>
              </a:solidFill>
              <a:latin typeface="Calibri" pitchFamily="34" charset="0"/>
            </a:endParaRPr>
          </a:p>
        </p:txBody>
      </p:sp>
      <p:pic>
        <p:nvPicPr>
          <p:cNvPr id="8" name="Picture 7" descr="Build-05.jpg"/>
          <p:cNvPicPr>
            <a:picLocks noChangeAspect="1"/>
          </p:cNvPicPr>
          <p:nvPr/>
        </p:nvPicPr>
        <p:blipFill>
          <a:blip r:embed="rId3" cstate="print"/>
          <a:srcRect/>
          <a:stretch>
            <a:fillRect/>
          </a:stretch>
        </p:blipFill>
        <p:spPr bwMode="auto">
          <a:xfrm>
            <a:off x="4267200" y="914400"/>
            <a:ext cx="4876800" cy="3657600"/>
          </a:xfrm>
          <a:prstGeom prst="rect">
            <a:avLst/>
          </a:prstGeom>
          <a:noFill/>
          <a:ln w="9525">
            <a:noFill/>
            <a:miter lim="800000"/>
            <a:headEnd/>
            <a:tailEnd/>
          </a:ln>
        </p:spPr>
      </p:pic>
      <p:pic>
        <p:nvPicPr>
          <p:cNvPr id="9" name="Picture 8" descr="Build-06.jpg"/>
          <p:cNvPicPr>
            <a:picLocks noChangeAspect="1"/>
          </p:cNvPicPr>
          <p:nvPr/>
        </p:nvPicPr>
        <p:blipFill>
          <a:blip r:embed="rId4" cstate="print"/>
          <a:srcRect/>
          <a:stretch>
            <a:fillRect/>
          </a:stretch>
        </p:blipFill>
        <p:spPr bwMode="auto">
          <a:xfrm>
            <a:off x="4267200" y="914400"/>
            <a:ext cx="4876800" cy="3657600"/>
          </a:xfrm>
          <a:prstGeom prst="rect">
            <a:avLst/>
          </a:prstGeom>
          <a:noFill/>
          <a:ln w="9525">
            <a:noFill/>
            <a:miter lim="800000"/>
            <a:headEnd/>
            <a:tailEnd/>
          </a:ln>
        </p:spPr>
      </p:pic>
      <p:pic>
        <p:nvPicPr>
          <p:cNvPr id="12" name="Picture 11" descr="Build-07.jpg"/>
          <p:cNvPicPr>
            <a:picLocks noChangeAspect="1"/>
          </p:cNvPicPr>
          <p:nvPr/>
        </p:nvPicPr>
        <p:blipFill>
          <a:blip r:embed="rId5" cstate="print"/>
          <a:srcRect/>
          <a:stretch>
            <a:fillRect/>
          </a:stretch>
        </p:blipFill>
        <p:spPr bwMode="auto">
          <a:xfrm>
            <a:off x="4267200" y="914400"/>
            <a:ext cx="4876800" cy="3657600"/>
          </a:xfrm>
          <a:prstGeom prst="rect">
            <a:avLst/>
          </a:prstGeom>
          <a:noFill/>
          <a:ln w="9525">
            <a:noFill/>
            <a:miter lim="800000"/>
            <a:headEnd/>
            <a:tailEnd/>
          </a:ln>
        </p:spPr>
      </p:pic>
      <p:pic>
        <p:nvPicPr>
          <p:cNvPr id="13" name="Picture 12" descr="Build-08.jpg"/>
          <p:cNvPicPr>
            <a:picLocks noChangeAspect="1"/>
          </p:cNvPicPr>
          <p:nvPr/>
        </p:nvPicPr>
        <p:blipFill>
          <a:blip r:embed="rId6" cstate="print"/>
          <a:srcRect/>
          <a:stretch>
            <a:fillRect/>
          </a:stretch>
        </p:blipFill>
        <p:spPr bwMode="auto">
          <a:xfrm>
            <a:off x="4267200" y="914400"/>
            <a:ext cx="4876800" cy="365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1000"/>
                                        <p:tgtEl>
                                          <p:spTgt spid="8"/>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wipe(left)">
                                      <p:cBhvr>
                                        <p:cTn id="15" dur="1000"/>
                                        <p:tgtEl>
                                          <p:spTgt spid="11">
                                            <p:txEl>
                                              <p:pRg st="1" end="1"/>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wipe(left)">
                                      <p:cBhvr>
                                        <p:cTn id="19" dur="1000"/>
                                        <p:tgtEl>
                                          <p:spTgt spid="11">
                                            <p:txEl>
                                              <p:pRg st="2" end="2"/>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Effect transition="in" filter="wipe(left)">
                                      <p:cBhvr>
                                        <p:cTn id="23" dur="1000"/>
                                        <p:tgtEl>
                                          <p:spTgt spid="1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1000"/>
                                        <p:tgtEl>
                                          <p:spTgt spid="8"/>
                                        </p:tgtEl>
                                      </p:cBhvr>
                                    </p:animEffect>
                                    <p:set>
                                      <p:cBhvr>
                                        <p:cTn id="28" dur="1" fill="hold">
                                          <p:stCondLst>
                                            <p:cond delay="999"/>
                                          </p:stCondLst>
                                        </p:cTn>
                                        <p:tgtEl>
                                          <p:spTgt spid="8"/>
                                        </p:tgtEl>
                                        <p:attrNameLst>
                                          <p:attrName>style.visibility</p:attrName>
                                        </p:attrNameLst>
                                      </p:cBhvr>
                                      <p:to>
                                        <p:strVal val="hidden"/>
                                      </p:to>
                                    </p:se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wipe(left)">
                                      <p:cBhvr>
                                        <p:cTn id="32" dur="1000"/>
                                        <p:tgtEl>
                                          <p:spTgt spid="11">
                                            <p:txEl>
                                              <p:pRg st="4" end="4"/>
                                            </p:txEl>
                                          </p:spTgt>
                                        </p:tgtEl>
                                      </p:cBhvr>
                                    </p:animEffect>
                                  </p:childTnLst>
                                </p:cTn>
                              </p:par>
                            </p:childTnLst>
                          </p:cTn>
                        </p:par>
                        <p:par>
                          <p:cTn id="33" fill="hold">
                            <p:stCondLst>
                              <p:cond delay="2000"/>
                            </p:stCondLst>
                            <p:childTnLst>
                              <p:par>
                                <p:cTn id="34" presetID="3" presetClass="entr" presetSubtype="1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1000"/>
                                        <p:tgtEl>
                                          <p:spTgt spid="9"/>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wipe(left)">
                                      <p:cBhvr>
                                        <p:cTn id="40" dur="1000"/>
                                        <p:tgtEl>
                                          <p:spTgt spid="11">
                                            <p:txEl>
                                              <p:pRg st="5" end="5"/>
                                            </p:txEl>
                                          </p:spTgt>
                                        </p:tgtEl>
                                      </p:cBhvr>
                                    </p:animEffect>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11">
                                            <p:txEl>
                                              <p:pRg st="6" end="6"/>
                                            </p:txEl>
                                          </p:spTgt>
                                        </p:tgtEl>
                                        <p:attrNameLst>
                                          <p:attrName>style.visibility</p:attrName>
                                        </p:attrNameLst>
                                      </p:cBhvr>
                                      <p:to>
                                        <p:strVal val="visible"/>
                                      </p:to>
                                    </p:set>
                                    <p:animEffect transition="in" filter="wipe(left)">
                                      <p:cBhvr>
                                        <p:cTn id="44" dur="1000"/>
                                        <p:tgtEl>
                                          <p:spTgt spid="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nodeType="clickEffect">
                                  <p:stCondLst>
                                    <p:cond delay="0"/>
                                  </p:stCondLst>
                                  <p:childTnLst>
                                    <p:animEffect transition="out" filter="blinds(horizontal)">
                                      <p:cBhvr>
                                        <p:cTn id="48" dur="1000"/>
                                        <p:tgtEl>
                                          <p:spTgt spid="9"/>
                                        </p:tgtEl>
                                      </p:cBhvr>
                                    </p:animEffect>
                                    <p:set>
                                      <p:cBhvr>
                                        <p:cTn id="49" dur="1" fill="hold">
                                          <p:stCondLst>
                                            <p:cond delay="999"/>
                                          </p:stCondLst>
                                        </p:cTn>
                                        <p:tgtEl>
                                          <p:spTgt spid="9"/>
                                        </p:tgtEl>
                                        <p:attrNameLst>
                                          <p:attrName>style.visibility</p:attrName>
                                        </p:attrNameLst>
                                      </p:cBhvr>
                                      <p:to>
                                        <p:strVal val="hidden"/>
                                      </p:to>
                                    </p:set>
                                  </p:childTnLst>
                                </p:cTn>
                              </p:par>
                            </p:childTnLst>
                          </p:cTn>
                        </p:par>
                        <p:par>
                          <p:cTn id="50" fill="hold">
                            <p:stCondLst>
                              <p:cond delay="2000"/>
                            </p:stCondLst>
                            <p:childTnLst>
                              <p:par>
                                <p:cTn id="51" presetID="22" presetClass="entr" presetSubtype="8" fill="hold" nodeType="afterEffect">
                                  <p:stCondLst>
                                    <p:cond delay="0"/>
                                  </p:stCondLst>
                                  <p:childTnLst>
                                    <p:set>
                                      <p:cBhvr>
                                        <p:cTn id="52" dur="1" fill="hold">
                                          <p:stCondLst>
                                            <p:cond delay="0"/>
                                          </p:stCondLst>
                                        </p:cTn>
                                        <p:tgtEl>
                                          <p:spTgt spid="11">
                                            <p:txEl>
                                              <p:pRg st="8" end="8"/>
                                            </p:txEl>
                                          </p:spTgt>
                                        </p:tgtEl>
                                        <p:attrNameLst>
                                          <p:attrName>style.visibility</p:attrName>
                                        </p:attrNameLst>
                                      </p:cBhvr>
                                      <p:to>
                                        <p:strVal val="visible"/>
                                      </p:to>
                                    </p:set>
                                    <p:animEffect transition="in" filter="wipe(left)">
                                      <p:cBhvr>
                                        <p:cTn id="53" dur="1000"/>
                                        <p:tgtEl>
                                          <p:spTgt spid="11">
                                            <p:txEl>
                                              <p:pRg st="8" end="8"/>
                                            </p:txEl>
                                          </p:spTgt>
                                        </p:tgtEl>
                                      </p:cBhvr>
                                    </p:animEffect>
                                  </p:childTnLst>
                                </p:cTn>
                              </p:par>
                            </p:childTnLst>
                          </p:cTn>
                        </p:par>
                        <p:par>
                          <p:cTn id="54" fill="hold">
                            <p:stCondLst>
                              <p:cond delay="3000"/>
                            </p:stCondLst>
                            <p:childTnLst>
                              <p:par>
                                <p:cTn id="55" presetID="3" presetClass="entr" presetSubtype="10"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1000"/>
                                        <p:tgtEl>
                                          <p:spTgt spid="12"/>
                                        </p:tgtEl>
                                      </p:cBhvr>
                                    </p:animEffect>
                                  </p:childTnLst>
                                </p:cTn>
                              </p:par>
                            </p:childTnLst>
                          </p:cTn>
                        </p:par>
                        <p:par>
                          <p:cTn id="58" fill="hold">
                            <p:stCondLst>
                              <p:cond delay="4000"/>
                            </p:stCondLst>
                            <p:childTnLst>
                              <p:par>
                                <p:cTn id="59" presetID="22" presetClass="entr" presetSubtype="8" fill="hold" nodeType="afterEffect">
                                  <p:stCondLst>
                                    <p:cond delay="0"/>
                                  </p:stCondLst>
                                  <p:childTnLst>
                                    <p:set>
                                      <p:cBhvr>
                                        <p:cTn id="60" dur="1" fill="hold">
                                          <p:stCondLst>
                                            <p:cond delay="0"/>
                                          </p:stCondLst>
                                        </p:cTn>
                                        <p:tgtEl>
                                          <p:spTgt spid="11">
                                            <p:txEl>
                                              <p:pRg st="9" end="9"/>
                                            </p:txEl>
                                          </p:spTgt>
                                        </p:tgtEl>
                                        <p:attrNameLst>
                                          <p:attrName>style.visibility</p:attrName>
                                        </p:attrNameLst>
                                      </p:cBhvr>
                                      <p:to>
                                        <p:strVal val="visible"/>
                                      </p:to>
                                    </p:set>
                                    <p:animEffect transition="in" filter="wipe(left)">
                                      <p:cBhvr>
                                        <p:cTn id="61" dur="1000"/>
                                        <p:tgtEl>
                                          <p:spTgt spid="11">
                                            <p:txEl>
                                              <p:pRg st="9" end="9"/>
                                            </p:txEl>
                                          </p:spTgt>
                                        </p:tgtEl>
                                      </p:cBhvr>
                                    </p:animEffect>
                                  </p:childTnLst>
                                </p:cTn>
                              </p:par>
                            </p:childTnLst>
                          </p:cTn>
                        </p:par>
                        <p:par>
                          <p:cTn id="62" fill="hold">
                            <p:stCondLst>
                              <p:cond delay="5000"/>
                            </p:stCondLst>
                            <p:childTnLst>
                              <p:par>
                                <p:cTn id="63" presetID="22" presetClass="entr" presetSubtype="8" fill="hold" nodeType="afterEffect">
                                  <p:stCondLst>
                                    <p:cond delay="0"/>
                                  </p:stCondLst>
                                  <p:childTnLst>
                                    <p:set>
                                      <p:cBhvr>
                                        <p:cTn id="64" dur="1" fill="hold">
                                          <p:stCondLst>
                                            <p:cond delay="0"/>
                                          </p:stCondLst>
                                        </p:cTn>
                                        <p:tgtEl>
                                          <p:spTgt spid="11">
                                            <p:txEl>
                                              <p:pRg st="10" end="10"/>
                                            </p:txEl>
                                          </p:spTgt>
                                        </p:tgtEl>
                                        <p:attrNameLst>
                                          <p:attrName>style.visibility</p:attrName>
                                        </p:attrNameLst>
                                      </p:cBhvr>
                                      <p:to>
                                        <p:strVal val="visible"/>
                                      </p:to>
                                    </p:set>
                                    <p:animEffect transition="in" filter="wipe(left)">
                                      <p:cBhvr>
                                        <p:cTn id="65" dur="1000"/>
                                        <p:tgtEl>
                                          <p:spTgt spid="11">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nodeType="clickEffect">
                                  <p:stCondLst>
                                    <p:cond delay="0"/>
                                  </p:stCondLst>
                                  <p:childTnLst>
                                    <p:animEffect transition="out" filter="blinds(horizontal)">
                                      <p:cBhvr>
                                        <p:cTn id="69" dur="1000"/>
                                        <p:tgtEl>
                                          <p:spTgt spid="12"/>
                                        </p:tgtEl>
                                      </p:cBhvr>
                                    </p:animEffect>
                                    <p:set>
                                      <p:cBhvr>
                                        <p:cTn id="70" dur="1" fill="hold">
                                          <p:stCondLst>
                                            <p:cond delay="999"/>
                                          </p:stCondLst>
                                        </p:cTn>
                                        <p:tgtEl>
                                          <p:spTgt spid="12"/>
                                        </p:tgtEl>
                                        <p:attrNameLst>
                                          <p:attrName>style.visibility</p:attrName>
                                        </p:attrNameLst>
                                      </p:cBhvr>
                                      <p:to>
                                        <p:strVal val="hidden"/>
                                      </p:to>
                                    </p:set>
                                  </p:childTnLst>
                                </p:cTn>
                              </p:par>
                            </p:childTnLst>
                          </p:cTn>
                        </p:par>
                        <p:par>
                          <p:cTn id="71" fill="hold">
                            <p:stCondLst>
                              <p:cond delay="1000"/>
                            </p:stCondLst>
                            <p:childTnLst>
                              <p:par>
                                <p:cTn id="72" presetID="22" presetClass="entr" presetSubtype="8" fill="hold" nodeType="afterEffect">
                                  <p:stCondLst>
                                    <p:cond delay="0"/>
                                  </p:stCondLst>
                                  <p:childTnLst>
                                    <p:set>
                                      <p:cBhvr>
                                        <p:cTn id="73" dur="1" fill="hold">
                                          <p:stCondLst>
                                            <p:cond delay="0"/>
                                          </p:stCondLst>
                                        </p:cTn>
                                        <p:tgtEl>
                                          <p:spTgt spid="11">
                                            <p:txEl>
                                              <p:pRg st="11" end="11"/>
                                            </p:txEl>
                                          </p:spTgt>
                                        </p:tgtEl>
                                        <p:attrNameLst>
                                          <p:attrName>style.visibility</p:attrName>
                                        </p:attrNameLst>
                                      </p:cBhvr>
                                      <p:to>
                                        <p:strVal val="visible"/>
                                      </p:to>
                                    </p:set>
                                    <p:animEffect transition="in" filter="wipe(left)">
                                      <p:cBhvr>
                                        <p:cTn id="74" dur="1000"/>
                                        <p:tgtEl>
                                          <p:spTgt spid="11">
                                            <p:txEl>
                                              <p:pRg st="11" end="11"/>
                                            </p:txEl>
                                          </p:spTgt>
                                        </p:tgtEl>
                                      </p:cBhvr>
                                    </p:animEffect>
                                  </p:childTnLst>
                                </p:cTn>
                              </p:par>
                            </p:childTnLst>
                          </p:cTn>
                        </p:par>
                        <p:par>
                          <p:cTn id="75" fill="hold">
                            <p:stCondLst>
                              <p:cond delay="2000"/>
                            </p:stCondLst>
                            <p:childTnLst>
                              <p:par>
                                <p:cTn id="76" presetID="3" presetClass="entr" presetSubtype="10" fill="hold"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blinds(horizontal)">
                                      <p:cBhvr>
                                        <p:cTn id="78" dur="1000"/>
                                        <p:tgtEl>
                                          <p:spTgt spid="13"/>
                                        </p:tgtEl>
                                      </p:cBhvr>
                                    </p:animEffect>
                                  </p:childTnLst>
                                </p:cTn>
                              </p:par>
                            </p:childTnLst>
                          </p:cTn>
                        </p:par>
                        <p:par>
                          <p:cTn id="79" fill="hold">
                            <p:stCondLst>
                              <p:cond delay="3000"/>
                            </p:stCondLst>
                            <p:childTnLst>
                              <p:par>
                                <p:cTn id="80" presetID="22" presetClass="entr" presetSubtype="8" fill="hold" nodeType="afterEffect">
                                  <p:stCondLst>
                                    <p:cond delay="0"/>
                                  </p:stCondLst>
                                  <p:childTnLst>
                                    <p:set>
                                      <p:cBhvr>
                                        <p:cTn id="81" dur="1" fill="hold">
                                          <p:stCondLst>
                                            <p:cond delay="0"/>
                                          </p:stCondLst>
                                        </p:cTn>
                                        <p:tgtEl>
                                          <p:spTgt spid="11">
                                            <p:txEl>
                                              <p:pRg st="12" end="12"/>
                                            </p:txEl>
                                          </p:spTgt>
                                        </p:tgtEl>
                                        <p:attrNameLst>
                                          <p:attrName>style.visibility</p:attrName>
                                        </p:attrNameLst>
                                      </p:cBhvr>
                                      <p:to>
                                        <p:strVal val="visible"/>
                                      </p:to>
                                    </p:set>
                                    <p:animEffect transition="in" filter="wipe(left)">
                                      <p:cBhvr>
                                        <p:cTn id="82" dur="1000"/>
                                        <p:tgtEl>
                                          <p:spTgt spid="11">
                                            <p:txEl>
                                              <p:pRg st="12" end="12"/>
                                            </p:txEl>
                                          </p:spTgt>
                                        </p:tgtEl>
                                      </p:cBhvr>
                                    </p:animEffect>
                                  </p:childTnLst>
                                </p:cTn>
                              </p:par>
                            </p:childTnLst>
                          </p:cTn>
                        </p:par>
                        <p:par>
                          <p:cTn id="83" fill="hold">
                            <p:stCondLst>
                              <p:cond delay="4000"/>
                            </p:stCondLst>
                            <p:childTnLst>
                              <p:par>
                                <p:cTn id="84" presetID="22" presetClass="entr" presetSubtype="8" fill="hold" nodeType="afterEffect">
                                  <p:stCondLst>
                                    <p:cond delay="0"/>
                                  </p:stCondLst>
                                  <p:childTnLst>
                                    <p:set>
                                      <p:cBhvr>
                                        <p:cTn id="85" dur="1" fill="hold">
                                          <p:stCondLst>
                                            <p:cond delay="0"/>
                                          </p:stCondLst>
                                        </p:cTn>
                                        <p:tgtEl>
                                          <p:spTgt spid="11">
                                            <p:txEl>
                                              <p:pRg st="13" end="13"/>
                                            </p:txEl>
                                          </p:spTgt>
                                        </p:tgtEl>
                                        <p:attrNameLst>
                                          <p:attrName>style.visibility</p:attrName>
                                        </p:attrNameLst>
                                      </p:cBhvr>
                                      <p:to>
                                        <p:strVal val="visible"/>
                                      </p:to>
                                    </p:set>
                                    <p:animEffect transition="in" filter="wipe(left)">
                                      <p:cBhvr>
                                        <p:cTn id="86" dur="1000"/>
                                        <p:tgtEl>
                                          <p:spTgt spid="11">
                                            <p:txEl>
                                              <p:pRg st="13" end="13"/>
                                            </p:txEl>
                                          </p:spTgt>
                                        </p:tgtEl>
                                      </p:cBhvr>
                                    </p:animEffect>
                                  </p:childTnLst>
                                </p:cTn>
                              </p:par>
                            </p:childTnLst>
                          </p:cTn>
                        </p:par>
                        <p:par>
                          <p:cTn id="87" fill="hold">
                            <p:stCondLst>
                              <p:cond delay="5000"/>
                            </p:stCondLst>
                            <p:childTnLst>
                              <p:par>
                                <p:cTn id="88" presetID="22" presetClass="entr" presetSubtype="8" fill="hold" nodeType="afterEffect">
                                  <p:stCondLst>
                                    <p:cond delay="0"/>
                                  </p:stCondLst>
                                  <p:childTnLst>
                                    <p:set>
                                      <p:cBhvr>
                                        <p:cTn id="89" dur="1" fill="hold">
                                          <p:stCondLst>
                                            <p:cond delay="0"/>
                                          </p:stCondLst>
                                        </p:cTn>
                                        <p:tgtEl>
                                          <p:spTgt spid="11">
                                            <p:txEl>
                                              <p:pRg st="14" end="14"/>
                                            </p:txEl>
                                          </p:spTgt>
                                        </p:tgtEl>
                                        <p:attrNameLst>
                                          <p:attrName>style.visibility</p:attrName>
                                        </p:attrNameLst>
                                      </p:cBhvr>
                                      <p:to>
                                        <p:strVal val="visible"/>
                                      </p:to>
                                    </p:set>
                                    <p:animEffect transition="in" filter="wipe(left)">
                                      <p:cBhvr>
                                        <p:cTn id="90" dur="100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Build-14.jpg"/>
          <p:cNvPicPr>
            <a:picLocks noChangeAspect="1"/>
          </p:cNvPicPr>
          <p:nvPr/>
        </p:nvPicPr>
        <p:blipFill>
          <a:blip r:embed="rId3" cstate="print"/>
          <a:srcRect/>
          <a:stretch>
            <a:fillRect/>
          </a:stretch>
        </p:blipFill>
        <p:spPr bwMode="auto">
          <a:xfrm>
            <a:off x="4572000" y="876300"/>
            <a:ext cx="4572000" cy="3429000"/>
          </a:xfrm>
          <a:prstGeom prst="rect">
            <a:avLst/>
          </a:prstGeom>
          <a:noFill/>
          <a:ln w="9525">
            <a:noFill/>
            <a:miter lim="800000"/>
            <a:headEnd/>
            <a:tailEnd/>
          </a:ln>
        </p:spPr>
      </p:pic>
      <p:pic>
        <p:nvPicPr>
          <p:cNvPr id="16" name="Picture 15" descr="Build-13.jpg"/>
          <p:cNvPicPr>
            <a:picLocks noChangeAspect="1"/>
          </p:cNvPicPr>
          <p:nvPr/>
        </p:nvPicPr>
        <p:blipFill>
          <a:blip r:embed="rId4" cstate="print"/>
          <a:srcRect/>
          <a:stretch>
            <a:fillRect/>
          </a:stretch>
        </p:blipFill>
        <p:spPr bwMode="auto">
          <a:xfrm>
            <a:off x="4572000" y="876300"/>
            <a:ext cx="4572000" cy="3429000"/>
          </a:xfrm>
          <a:prstGeom prst="rect">
            <a:avLst/>
          </a:prstGeom>
          <a:noFill/>
          <a:ln w="9525">
            <a:noFill/>
            <a:miter lim="800000"/>
            <a:headEnd/>
            <a:tailEnd/>
          </a:ln>
        </p:spPr>
      </p:pic>
      <p:pic>
        <p:nvPicPr>
          <p:cNvPr id="17" name="Picture 16" descr="Build-09.jpg"/>
          <p:cNvPicPr>
            <a:picLocks noChangeAspect="1"/>
          </p:cNvPicPr>
          <p:nvPr/>
        </p:nvPicPr>
        <p:blipFill>
          <a:blip r:embed="rId5" cstate="print"/>
          <a:srcRect/>
          <a:stretch>
            <a:fillRect/>
          </a:stretch>
        </p:blipFill>
        <p:spPr bwMode="auto">
          <a:xfrm>
            <a:off x="4572000" y="876300"/>
            <a:ext cx="4572000" cy="3429000"/>
          </a:xfrm>
          <a:prstGeom prst="rect">
            <a:avLst/>
          </a:prstGeom>
          <a:noFill/>
          <a:ln w="9525">
            <a:noFill/>
            <a:miter lim="800000"/>
            <a:headEnd/>
            <a:tailEnd/>
          </a:ln>
        </p:spPr>
      </p:pic>
      <p:pic>
        <p:nvPicPr>
          <p:cNvPr id="15" name="Picture 14" descr="Build-11.jpg"/>
          <p:cNvPicPr>
            <a:picLocks noChangeAspect="1"/>
          </p:cNvPicPr>
          <p:nvPr/>
        </p:nvPicPr>
        <p:blipFill>
          <a:blip r:embed="rId6" cstate="print"/>
          <a:srcRect/>
          <a:stretch>
            <a:fillRect/>
          </a:stretch>
        </p:blipFill>
        <p:spPr bwMode="auto">
          <a:xfrm>
            <a:off x="4572000" y="876300"/>
            <a:ext cx="4572000" cy="3429000"/>
          </a:xfrm>
          <a:prstGeom prst="rect">
            <a:avLst/>
          </a:prstGeom>
          <a:noFill/>
          <a:ln w="9525">
            <a:noFill/>
            <a:miter lim="800000"/>
            <a:headEnd/>
            <a:tailEnd/>
          </a:ln>
        </p:spPr>
      </p:pic>
      <p:pic>
        <p:nvPicPr>
          <p:cNvPr id="14" name="Picture 13" descr="Build-10.jpg"/>
          <p:cNvPicPr>
            <a:picLocks noChangeAspect="1"/>
          </p:cNvPicPr>
          <p:nvPr/>
        </p:nvPicPr>
        <p:blipFill>
          <a:blip r:embed="rId7" cstate="print"/>
          <a:srcRect/>
          <a:stretch>
            <a:fillRect/>
          </a:stretch>
        </p:blipFill>
        <p:spPr bwMode="auto">
          <a:xfrm>
            <a:off x="4572000" y="876300"/>
            <a:ext cx="4572000" cy="3429000"/>
          </a:xfrm>
          <a:prstGeom prst="rect">
            <a:avLst/>
          </a:prstGeom>
          <a:noFill/>
          <a:ln w="9525">
            <a:noFill/>
            <a:miter lim="800000"/>
            <a:headEnd/>
            <a:tailEnd/>
          </a:ln>
        </p:spPr>
      </p:pic>
      <p:sp>
        <p:nvSpPr>
          <p:cNvPr id="4103" name="Title 9"/>
          <p:cNvSpPr>
            <a:spLocks noGrp="1"/>
          </p:cNvSpPr>
          <p:nvPr>
            <p:ph type="title"/>
          </p:nvPr>
        </p:nvSpPr>
        <p:spPr>
          <a:xfrm>
            <a:off x="0" y="0"/>
            <a:ext cx="8991600" cy="838200"/>
          </a:xfrm>
        </p:spPr>
        <p:txBody>
          <a:bodyPr/>
          <a:lstStyle/>
          <a:p>
            <a:pPr algn="ctr" eaLnBrk="1" hangingPunct="1"/>
            <a:r>
              <a:rPr lang="en-US" dirty="0" smtClean="0"/>
              <a:t>Structural Building: Shapes cont’d</a:t>
            </a:r>
          </a:p>
        </p:txBody>
      </p:sp>
      <p:sp>
        <p:nvSpPr>
          <p:cNvPr id="11" name="TextBox 10"/>
          <p:cNvSpPr txBox="1">
            <a:spLocks noChangeArrowheads="1"/>
          </p:cNvSpPr>
          <p:nvPr/>
        </p:nvSpPr>
        <p:spPr bwMode="auto">
          <a:xfrm>
            <a:off x="0" y="838200"/>
            <a:ext cx="9144000" cy="6894513"/>
          </a:xfrm>
          <a:prstGeom prst="rect">
            <a:avLst/>
          </a:prstGeom>
          <a:noFill/>
          <a:ln w="9525">
            <a:noFill/>
            <a:miter lim="800000"/>
            <a:headEnd/>
            <a:tailEnd/>
          </a:ln>
        </p:spPr>
        <p:txBody>
          <a:bodyPr wrap="square">
            <a:spAutoFit/>
          </a:bodyPr>
          <a:lstStyle/>
          <a:p>
            <a:r>
              <a:rPr lang="en-US" sz="2600" dirty="0">
                <a:latin typeface="Calibri" pitchFamily="34" charset="0"/>
              </a:rPr>
              <a:t>Here are 2 possible solutions:</a:t>
            </a:r>
          </a:p>
          <a:p>
            <a:pPr>
              <a:buFont typeface="Arial" charset="0"/>
              <a:buChar char="•"/>
            </a:pPr>
            <a:r>
              <a:rPr lang="en-US" sz="2600" dirty="0">
                <a:solidFill>
                  <a:srgbClr val="FF0000"/>
                </a:solidFill>
                <a:latin typeface="Calibri" pitchFamily="34" charset="0"/>
              </a:rPr>
              <a:t> L- shaped brace on corner &gt;&gt;&gt;</a:t>
            </a:r>
          </a:p>
          <a:p>
            <a:pPr>
              <a:buFont typeface="Arial" charset="0"/>
              <a:buChar char="•"/>
            </a:pPr>
            <a:r>
              <a:rPr lang="en-US" sz="2600" dirty="0">
                <a:solidFill>
                  <a:srgbClr val="FF0000"/>
                </a:solidFill>
                <a:latin typeface="Calibri" pitchFamily="34" charset="0"/>
              </a:rPr>
              <a:t> cross brace  &gt;&gt;&gt;</a:t>
            </a:r>
            <a:br>
              <a:rPr lang="en-US" sz="2600" dirty="0">
                <a:solidFill>
                  <a:srgbClr val="FF0000"/>
                </a:solidFill>
                <a:latin typeface="Calibri" pitchFamily="34" charset="0"/>
              </a:rPr>
            </a:br>
            <a:r>
              <a:rPr lang="en-US" sz="2600" dirty="0">
                <a:latin typeface="Calibri" pitchFamily="34" charset="0"/>
              </a:rPr>
              <a:t>(remember that sturdy triangle?)</a:t>
            </a:r>
          </a:p>
          <a:p>
            <a:pPr>
              <a:buFont typeface="Arial" charset="0"/>
              <a:buChar char="•"/>
            </a:pPr>
            <a:endParaRPr lang="en-US" sz="1000" dirty="0">
              <a:latin typeface="Calibri" pitchFamily="34" charset="0"/>
            </a:endParaRPr>
          </a:p>
          <a:p>
            <a:r>
              <a:rPr lang="en-US" sz="2600" dirty="0">
                <a:latin typeface="Calibri" pitchFamily="34" charset="0"/>
              </a:rPr>
              <a:t>Try building a sturdy flat square:</a:t>
            </a:r>
          </a:p>
          <a:p>
            <a:pPr>
              <a:buFont typeface="Arial" charset="0"/>
              <a:buChar char="•"/>
            </a:pPr>
            <a:r>
              <a:rPr lang="en-US" sz="2600" dirty="0">
                <a:latin typeface="Calibri" pitchFamily="34" charset="0"/>
              </a:rPr>
              <a:t> </a:t>
            </a:r>
            <a:r>
              <a:rPr lang="en-US" sz="2600" dirty="0">
                <a:solidFill>
                  <a:srgbClr val="FF0000"/>
                </a:solidFill>
                <a:latin typeface="Calibri" pitchFamily="34" charset="0"/>
              </a:rPr>
              <a:t>like this &gt;&gt;&gt;</a:t>
            </a:r>
            <a:br>
              <a:rPr lang="en-US" sz="2600" dirty="0">
                <a:solidFill>
                  <a:srgbClr val="FF0000"/>
                </a:solidFill>
                <a:latin typeface="Calibri" pitchFamily="34" charset="0"/>
              </a:rPr>
            </a:br>
            <a:r>
              <a:rPr lang="en-US" sz="2600" dirty="0">
                <a:solidFill>
                  <a:srgbClr val="FF0000"/>
                </a:solidFill>
                <a:latin typeface="Calibri" pitchFamily="34" charset="0"/>
              </a:rPr>
              <a:t>(or with beams rotated)</a:t>
            </a:r>
          </a:p>
          <a:p>
            <a:pPr>
              <a:buFont typeface="Arial" charset="0"/>
              <a:buChar char="•"/>
            </a:pPr>
            <a:endParaRPr lang="en-US" sz="1000" dirty="0">
              <a:solidFill>
                <a:srgbClr val="FF0000"/>
              </a:solidFill>
              <a:latin typeface="Calibri" pitchFamily="34" charset="0"/>
            </a:endParaRPr>
          </a:p>
          <a:p>
            <a:r>
              <a:rPr lang="en-US" sz="2600" dirty="0">
                <a:latin typeface="Calibri" pitchFamily="34" charset="0"/>
              </a:rPr>
              <a:t>Here’s 1 possible solution:</a:t>
            </a:r>
          </a:p>
          <a:p>
            <a:pPr>
              <a:buFont typeface="Arial" charset="0"/>
              <a:buChar char="•"/>
            </a:pPr>
            <a:r>
              <a:rPr lang="en-US" sz="2600" dirty="0">
                <a:solidFill>
                  <a:srgbClr val="FF0000"/>
                </a:solidFill>
                <a:latin typeface="Calibri" pitchFamily="34" charset="0"/>
              </a:rPr>
              <a:t> Snap beams make a quick-to-build and strong structure</a:t>
            </a:r>
          </a:p>
          <a:p>
            <a:pPr>
              <a:buFont typeface="Arial" charset="0"/>
              <a:buChar char="•"/>
            </a:pPr>
            <a:endParaRPr lang="en-US" sz="600" dirty="0">
              <a:solidFill>
                <a:srgbClr val="FF0000"/>
              </a:solidFill>
              <a:latin typeface="Calibri" pitchFamily="34" charset="0"/>
            </a:endParaRPr>
          </a:p>
          <a:p>
            <a:r>
              <a:rPr lang="en-US" sz="2600" dirty="0">
                <a:latin typeface="Calibri" pitchFamily="34" charset="0"/>
              </a:rPr>
              <a:t>Build a bridge which:</a:t>
            </a:r>
          </a:p>
          <a:p>
            <a:pPr>
              <a:buFont typeface="Arial" charset="0"/>
              <a:buChar char="•"/>
            </a:pPr>
            <a:r>
              <a:rPr lang="en-US" sz="2600" dirty="0">
                <a:latin typeface="Calibri" pitchFamily="34" charset="0"/>
              </a:rPr>
              <a:t> spans your NXT box </a:t>
            </a:r>
          </a:p>
          <a:p>
            <a:pPr>
              <a:buFont typeface="Arial" charset="0"/>
              <a:buChar char="•"/>
            </a:pPr>
            <a:r>
              <a:rPr lang="en-US" sz="2600" dirty="0">
                <a:latin typeface="Calibri" pitchFamily="34" charset="0"/>
              </a:rPr>
              <a:t> supports a heavy weight in the center</a:t>
            </a:r>
          </a:p>
          <a:p>
            <a:r>
              <a:rPr lang="en-US" sz="2600" dirty="0">
                <a:solidFill>
                  <a:srgbClr val="FF0000"/>
                </a:solidFill>
                <a:latin typeface="Calibri" pitchFamily="34" charset="0"/>
              </a:rPr>
              <a:t>Here’s 1 possible solution &gt;&gt;&gt; </a:t>
            </a:r>
          </a:p>
          <a:p>
            <a:r>
              <a:rPr lang="en-US" sz="2600" dirty="0">
                <a:solidFill>
                  <a:srgbClr val="FF0000"/>
                </a:solidFill>
                <a:latin typeface="Calibri" pitchFamily="34" charset="0"/>
              </a:rPr>
              <a:t>( how could you use triangles to improve this design)</a:t>
            </a:r>
          </a:p>
          <a:p>
            <a:pPr>
              <a:buFontTx/>
              <a:buChar char="-"/>
            </a:pPr>
            <a:endParaRPr lang="en-US" sz="2600" dirty="0">
              <a:solidFill>
                <a:srgbClr val="FF0000"/>
              </a:solidFill>
              <a:latin typeface="Calibri" pitchFamily="34" charset="0"/>
            </a:endParaRPr>
          </a:p>
          <a:p>
            <a:pPr>
              <a:buFontTx/>
              <a:buChar char="-"/>
            </a:pPr>
            <a:endParaRPr lang="en-US" sz="2600" dirty="0">
              <a:solidFill>
                <a:srgbClr val="FF0000"/>
              </a:solidFill>
              <a:latin typeface="Calibri" pitchFamily="34" charset="0"/>
            </a:endParaRPr>
          </a:p>
        </p:txBody>
      </p:sp>
      <p:pic>
        <p:nvPicPr>
          <p:cNvPr id="9" name="Picture 5"/>
          <p:cNvPicPr>
            <a:picLocks noChangeAspect="1" noChangeArrowheads="1"/>
          </p:cNvPicPr>
          <p:nvPr/>
        </p:nvPicPr>
        <p:blipFill>
          <a:blip r:embed="rId8" cstate="print"/>
          <a:srcRect/>
          <a:stretch>
            <a:fillRect/>
          </a:stretch>
        </p:blipFill>
        <p:spPr bwMode="auto">
          <a:xfrm>
            <a:off x="6477000" y="4724400"/>
            <a:ext cx="2667000" cy="1741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1000"/>
                                        <p:tgtEl>
                                          <p:spTgt spid="14"/>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1000"/>
                                        <p:tgtEl>
                                          <p:spTgt spid="11">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xit" presetSubtype="10" fill="hold" nodeType="clickEffect">
                                  <p:stCondLst>
                                    <p:cond delay="0"/>
                                  </p:stCondLst>
                                  <p:childTnLst>
                                    <p:animEffect transition="out" filter="blinds(horizontal)">
                                      <p:cBhvr>
                                        <p:cTn id="20" dur="1000"/>
                                        <p:tgtEl>
                                          <p:spTgt spid="14"/>
                                        </p:tgtEl>
                                      </p:cBhvr>
                                    </p:animEffect>
                                    <p:set>
                                      <p:cBhvr>
                                        <p:cTn id="21" dur="1" fill="hold">
                                          <p:stCondLst>
                                            <p:cond delay="999"/>
                                          </p:stCondLst>
                                        </p:cTn>
                                        <p:tgtEl>
                                          <p:spTgt spid="14"/>
                                        </p:tgtEl>
                                        <p:attrNameLst>
                                          <p:attrName>style.visibility</p:attrName>
                                        </p:attrNameLst>
                                      </p:cBhvr>
                                      <p:to>
                                        <p:strVal val="hidden"/>
                                      </p:to>
                                    </p:se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wipe(left)">
                                      <p:cBhvr>
                                        <p:cTn id="25" dur="1000"/>
                                        <p:tgtEl>
                                          <p:spTgt spid="11">
                                            <p:txEl>
                                              <p:pRg st="2" end="2"/>
                                            </p:txEl>
                                          </p:spTgt>
                                        </p:tgtEl>
                                      </p:cBhvr>
                                    </p:animEffect>
                                  </p:childTnLst>
                                </p:cTn>
                              </p:par>
                            </p:childTnLst>
                          </p:cTn>
                        </p:par>
                        <p:par>
                          <p:cTn id="26" fill="hold">
                            <p:stCondLst>
                              <p:cond delay="2000"/>
                            </p:stCondLst>
                            <p:childTnLst>
                              <p:par>
                                <p:cTn id="27" presetID="3" presetClass="entr" presetSubtype="1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linds(horizontal)">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nodeType="clickEffect">
                                  <p:stCondLst>
                                    <p:cond delay="0"/>
                                  </p:stCondLst>
                                  <p:childTnLst>
                                    <p:animEffect transition="out" filter="blinds(horizontal)">
                                      <p:cBhvr>
                                        <p:cTn id="33" dur="1000"/>
                                        <p:tgtEl>
                                          <p:spTgt spid="15"/>
                                        </p:tgtEl>
                                      </p:cBhvr>
                                    </p:animEffect>
                                    <p:set>
                                      <p:cBhvr>
                                        <p:cTn id="34" dur="1" fill="hold">
                                          <p:stCondLst>
                                            <p:cond delay="999"/>
                                          </p:stCondLst>
                                        </p:cTn>
                                        <p:tgtEl>
                                          <p:spTgt spid="15"/>
                                        </p:tgtEl>
                                        <p:attrNameLst>
                                          <p:attrName>style.visibility</p:attrName>
                                        </p:attrNameLst>
                                      </p:cBhvr>
                                      <p:to>
                                        <p:strVal val="hidden"/>
                                      </p:to>
                                    </p:se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11">
                                            <p:txEl>
                                              <p:pRg st="4" end="4"/>
                                            </p:txEl>
                                          </p:spTgt>
                                        </p:tgtEl>
                                        <p:attrNameLst>
                                          <p:attrName>style.visibility</p:attrName>
                                        </p:attrNameLst>
                                      </p:cBhvr>
                                      <p:to>
                                        <p:strVal val="visible"/>
                                      </p:to>
                                    </p:set>
                                    <p:animEffect transition="in" filter="wipe(left)">
                                      <p:cBhvr>
                                        <p:cTn id="38" dur="1000"/>
                                        <p:tgtEl>
                                          <p:spTgt spid="11">
                                            <p:txEl>
                                              <p:pRg st="4" end="4"/>
                                            </p:txEl>
                                          </p:spTgt>
                                        </p:tgtEl>
                                      </p:cBhvr>
                                    </p:animEffect>
                                  </p:childTnLst>
                                </p:cTn>
                              </p:par>
                            </p:childTnLst>
                          </p:cTn>
                        </p:par>
                        <p:par>
                          <p:cTn id="39" fill="hold">
                            <p:stCondLst>
                              <p:cond delay="2000"/>
                            </p:stCondLst>
                            <p:childTnLst>
                              <p:par>
                                <p:cTn id="40" presetID="3" presetClass="entr" presetSubtype="1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1000"/>
                                        <p:tgtEl>
                                          <p:spTgt spid="17"/>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1">
                                            <p:txEl>
                                              <p:pRg st="5" end="5"/>
                                            </p:txEl>
                                          </p:spTgt>
                                        </p:tgtEl>
                                        <p:attrNameLst>
                                          <p:attrName>style.visibility</p:attrName>
                                        </p:attrNameLst>
                                      </p:cBhvr>
                                      <p:to>
                                        <p:strVal val="visible"/>
                                      </p:to>
                                    </p:set>
                                    <p:animEffect transition="in" filter="wipe(left)">
                                      <p:cBhvr>
                                        <p:cTn id="46" dur="1000"/>
                                        <p:tgtEl>
                                          <p:spTgt spid="11">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nodeType="clickEffect">
                                  <p:stCondLst>
                                    <p:cond delay="0"/>
                                  </p:stCondLst>
                                  <p:childTnLst>
                                    <p:animEffect transition="out" filter="blinds(horizontal)">
                                      <p:cBhvr>
                                        <p:cTn id="50" dur="1000"/>
                                        <p:tgtEl>
                                          <p:spTgt spid="17"/>
                                        </p:tgtEl>
                                      </p:cBhvr>
                                    </p:animEffect>
                                    <p:set>
                                      <p:cBhvr>
                                        <p:cTn id="51" dur="1" fill="hold">
                                          <p:stCondLst>
                                            <p:cond delay="999"/>
                                          </p:stCondLst>
                                        </p:cTn>
                                        <p:tgtEl>
                                          <p:spTgt spid="17"/>
                                        </p:tgtEl>
                                        <p:attrNameLst>
                                          <p:attrName>style.visibility</p:attrName>
                                        </p:attrNameLst>
                                      </p:cBhvr>
                                      <p:to>
                                        <p:strVal val="hidden"/>
                                      </p:to>
                                    </p:set>
                                  </p:childTnLst>
                                </p:cTn>
                              </p:par>
                            </p:childTnLst>
                          </p:cTn>
                        </p:par>
                        <p:par>
                          <p:cTn id="52" fill="hold">
                            <p:stCondLst>
                              <p:cond delay="1000"/>
                            </p:stCondLst>
                            <p:childTnLst>
                              <p:par>
                                <p:cTn id="53" presetID="22" presetClass="entr" presetSubtype="8" fill="hold" nodeType="afterEffect">
                                  <p:stCondLst>
                                    <p:cond delay="0"/>
                                  </p:stCondLst>
                                  <p:childTnLst>
                                    <p:set>
                                      <p:cBhvr>
                                        <p:cTn id="54" dur="1" fill="hold">
                                          <p:stCondLst>
                                            <p:cond delay="0"/>
                                          </p:stCondLst>
                                        </p:cTn>
                                        <p:tgtEl>
                                          <p:spTgt spid="11">
                                            <p:txEl>
                                              <p:pRg st="7" end="7"/>
                                            </p:txEl>
                                          </p:spTgt>
                                        </p:tgtEl>
                                        <p:attrNameLst>
                                          <p:attrName>style.visibility</p:attrName>
                                        </p:attrNameLst>
                                      </p:cBhvr>
                                      <p:to>
                                        <p:strVal val="visible"/>
                                      </p:to>
                                    </p:set>
                                    <p:animEffect transition="in" filter="wipe(left)">
                                      <p:cBhvr>
                                        <p:cTn id="55" dur="1000"/>
                                        <p:tgtEl>
                                          <p:spTgt spid="11">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blinds(horizontal)">
                                      <p:cBhvr>
                                        <p:cTn id="60" dur="1000"/>
                                        <p:tgtEl>
                                          <p:spTgt spid="16"/>
                                        </p:tgtEl>
                                      </p:cBhvr>
                                    </p:animEffect>
                                  </p:childTnLst>
                                </p:cTn>
                              </p:par>
                            </p:childTnLst>
                          </p:cTn>
                        </p:par>
                        <p:par>
                          <p:cTn id="61" fill="hold">
                            <p:stCondLst>
                              <p:cond delay="1000"/>
                            </p:stCondLst>
                            <p:childTnLst>
                              <p:par>
                                <p:cTn id="62" presetID="22" presetClass="entr" presetSubtype="8" fill="hold" nodeType="afterEffect">
                                  <p:stCondLst>
                                    <p:cond delay="0"/>
                                  </p:stCondLst>
                                  <p:childTnLst>
                                    <p:set>
                                      <p:cBhvr>
                                        <p:cTn id="63" dur="1" fill="hold">
                                          <p:stCondLst>
                                            <p:cond delay="0"/>
                                          </p:stCondLst>
                                        </p:cTn>
                                        <p:tgtEl>
                                          <p:spTgt spid="11">
                                            <p:txEl>
                                              <p:pRg st="8" end="8"/>
                                            </p:txEl>
                                          </p:spTgt>
                                        </p:tgtEl>
                                        <p:attrNameLst>
                                          <p:attrName>style.visibility</p:attrName>
                                        </p:attrNameLst>
                                      </p:cBhvr>
                                      <p:to>
                                        <p:strVal val="visible"/>
                                      </p:to>
                                    </p:set>
                                    <p:animEffect transition="in" filter="wipe(left)">
                                      <p:cBhvr>
                                        <p:cTn id="64" dur="1000"/>
                                        <p:tgtEl>
                                          <p:spTgt spid="11">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xit" presetSubtype="10" fill="hold" nodeType="clickEffect">
                                  <p:stCondLst>
                                    <p:cond delay="0"/>
                                  </p:stCondLst>
                                  <p:childTnLst>
                                    <p:animEffect transition="out" filter="blinds(horizontal)">
                                      <p:cBhvr>
                                        <p:cTn id="68" dur="1000"/>
                                        <p:tgtEl>
                                          <p:spTgt spid="16"/>
                                        </p:tgtEl>
                                      </p:cBhvr>
                                    </p:animEffect>
                                    <p:set>
                                      <p:cBhvr>
                                        <p:cTn id="69" dur="1" fill="hold">
                                          <p:stCondLst>
                                            <p:cond delay="999"/>
                                          </p:stCondLst>
                                        </p:cTn>
                                        <p:tgtEl>
                                          <p:spTgt spid="16"/>
                                        </p:tgtEl>
                                        <p:attrNameLst>
                                          <p:attrName>style.visibility</p:attrName>
                                        </p:attrNameLst>
                                      </p:cBhvr>
                                      <p:to>
                                        <p:strVal val="hidden"/>
                                      </p:to>
                                    </p:se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11">
                                            <p:txEl>
                                              <p:pRg st="10" end="10"/>
                                            </p:txEl>
                                          </p:spTgt>
                                        </p:tgtEl>
                                        <p:attrNameLst>
                                          <p:attrName>style.visibility</p:attrName>
                                        </p:attrNameLst>
                                      </p:cBhvr>
                                      <p:to>
                                        <p:strVal val="visible"/>
                                      </p:to>
                                    </p:set>
                                    <p:animEffect transition="in" filter="wipe(left)">
                                      <p:cBhvr>
                                        <p:cTn id="73" dur="1000"/>
                                        <p:tgtEl>
                                          <p:spTgt spid="11">
                                            <p:txEl>
                                              <p:pRg st="10" end="10"/>
                                            </p:txEl>
                                          </p:spTgt>
                                        </p:tgtEl>
                                      </p:cBhvr>
                                    </p:animEffect>
                                  </p:childTnLst>
                                </p:cTn>
                              </p:par>
                            </p:childTnLst>
                          </p:cTn>
                        </p:par>
                        <p:par>
                          <p:cTn id="74" fill="hold">
                            <p:stCondLst>
                              <p:cond delay="2000"/>
                            </p:stCondLst>
                            <p:childTnLst>
                              <p:par>
                                <p:cTn id="75" presetID="22" presetClass="entr" presetSubtype="8" fill="hold" nodeType="afterEffect">
                                  <p:stCondLst>
                                    <p:cond delay="0"/>
                                  </p:stCondLst>
                                  <p:childTnLst>
                                    <p:set>
                                      <p:cBhvr>
                                        <p:cTn id="76" dur="1" fill="hold">
                                          <p:stCondLst>
                                            <p:cond delay="0"/>
                                          </p:stCondLst>
                                        </p:cTn>
                                        <p:tgtEl>
                                          <p:spTgt spid="11">
                                            <p:txEl>
                                              <p:pRg st="11" end="11"/>
                                            </p:txEl>
                                          </p:spTgt>
                                        </p:tgtEl>
                                        <p:attrNameLst>
                                          <p:attrName>style.visibility</p:attrName>
                                        </p:attrNameLst>
                                      </p:cBhvr>
                                      <p:to>
                                        <p:strVal val="visible"/>
                                      </p:to>
                                    </p:set>
                                    <p:animEffect transition="in" filter="wipe(left)">
                                      <p:cBhvr>
                                        <p:cTn id="77" dur="1000"/>
                                        <p:tgtEl>
                                          <p:spTgt spid="11">
                                            <p:txEl>
                                              <p:pRg st="11" end="11"/>
                                            </p:txEl>
                                          </p:spTgt>
                                        </p:tgtEl>
                                      </p:cBhvr>
                                    </p:animEffect>
                                  </p:childTnLst>
                                </p:cTn>
                              </p:par>
                            </p:childTnLst>
                          </p:cTn>
                        </p:par>
                        <p:par>
                          <p:cTn id="78" fill="hold">
                            <p:stCondLst>
                              <p:cond delay="3000"/>
                            </p:stCondLst>
                            <p:childTnLst>
                              <p:par>
                                <p:cTn id="79" presetID="22" presetClass="entr" presetSubtype="8" fill="hold" nodeType="afterEffect">
                                  <p:stCondLst>
                                    <p:cond delay="0"/>
                                  </p:stCondLst>
                                  <p:childTnLst>
                                    <p:set>
                                      <p:cBhvr>
                                        <p:cTn id="80" dur="1" fill="hold">
                                          <p:stCondLst>
                                            <p:cond delay="0"/>
                                          </p:stCondLst>
                                        </p:cTn>
                                        <p:tgtEl>
                                          <p:spTgt spid="11">
                                            <p:txEl>
                                              <p:pRg st="12" end="12"/>
                                            </p:txEl>
                                          </p:spTgt>
                                        </p:tgtEl>
                                        <p:attrNameLst>
                                          <p:attrName>style.visibility</p:attrName>
                                        </p:attrNameLst>
                                      </p:cBhvr>
                                      <p:to>
                                        <p:strVal val="visible"/>
                                      </p:to>
                                    </p:set>
                                    <p:animEffect transition="in" filter="wipe(left)">
                                      <p:cBhvr>
                                        <p:cTn id="81" dur="1000"/>
                                        <p:tgtEl>
                                          <p:spTgt spid="11">
                                            <p:txEl>
                                              <p:pRg st="12" end="12"/>
                                            </p:txEl>
                                          </p:spTgt>
                                        </p:tgtEl>
                                      </p:cBhvr>
                                    </p:animEffect>
                                  </p:childTnLst>
                                </p:cTn>
                              </p:par>
                            </p:childTnLst>
                          </p:cTn>
                        </p:par>
                        <p:par>
                          <p:cTn id="82" fill="hold">
                            <p:stCondLst>
                              <p:cond delay="4000"/>
                            </p:stCondLst>
                            <p:childTnLst>
                              <p:par>
                                <p:cTn id="83" presetID="3" presetClass="entr" presetSubtype="10" fill="hold"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blinds(horizontal)">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1">
                                            <p:txEl>
                                              <p:pRg st="13" end="13"/>
                                            </p:txEl>
                                          </p:spTgt>
                                        </p:tgtEl>
                                        <p:attrNameLst>
                                          <p:attrName>style.visibility</p:attrName>
                                        </p:attrNameLst>
                                      </p:cBhvr>
                                      <p:to>
                                        <p:strVal val="visible"/>
                                      </p:to>
                                    </p:set>
                                    <p:animEffect transition="in" filter="wipe(left)">
                                      <p:cBhvr>
                                        <p:cTn id="90" dur="1000"/>
                                        <p:tgtEl>
                                          <p:spTgt spid="11">
                                            <p:txEl>
                                              <p:pRg st="13" end="1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blinds(horizontal)">
                                      <p:cBhvr>
                                        <p:cTn id="95" dur="1000"/>
                                        <p:tgtEl>
                                          <p:spTgt spid="1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11">
                                            <p:txEl>
                                              <p:pRg st="14" end="14"/>
                                            </p:txEl>
                                          </p:spTgt>
                                        </p:tgtEl>
                                        <p:attrNameLst>
                                          <p:attrName>style.visibility</p:attrName>
                                        </p:attrNameLst>
                                      </p:cBhvr>
                                      <p:to>
                                        <p:strVal val="visible"/>
                                      </p:to>
                                    </p:set>
                                    <p:animEffect transition="in" filter="wipe(left)">
                                      <p:cBhvr>
                                        <p:cTn id="100" dur="1000"/>
                                        <p:tgtEl>
                                          <p:spTgt spid="11">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8229600" cy="990600"/>
          </a:xfrm>
        </p:spPr>
        <p:txBody>
          <a:bodyPr/>
          <a:lstStyle/>
          <a:p>
            <a:pPr algn="ctr"/>
            <a:r>
              <a:rPr lang="en-US" dirty="0" smtClean="0"/>
              <a:t>NXT Parts Exploration</a:t>
            </a:r>
          </a:p>
        </p:txBody>
      </p:sp>
      <p:sp>
        <p:nvSpPr>
          <p:cNvPr id="10243" name="Content Placeholder 2"/>
          <p:cNvSpPr>
            <a:spLocks noGrp="1"/>
          </p:cNvSpPr>
          <p:nvPr>
            <p:ph idx="1"/>
          </p:nvPr>
        </p:nvSpPr>
        <p:spPr>
          <a:xfrm>
            <a:off x="457200" y="1447800"/>
            <a:ext cx="8686800" cy="5410200"/>
          </a:xfrm>
        </p:spPr>
        <p:txBody>
          <a:bodyPr>
            <a:normAutofit/>
          </a:bodyPr>
          <a:lstStyle/>
          <a:p>
            <a:r>
              <a:rPr lang="en-US" sz="2400" b="1" dirty="0" smtClean="0"/>
              <a:t>CMU Technical Primer Flash – Construction Techniques</a:t>
            </a:r>
          </a:p>
          <a:p>
            <a:pPr lvl="1">
              <a:defRPr/>
            </a:pPr>
            <a:r>
              <a:rPr lang="en-US" sz="2000" dirty="0" smtClean="0">
                <a:hlinkClick r:id="rId3"/>
              </a:rPr>
              <a:t>http://stemrobotics.cs.pdx.edu/sites/default/files/technicprimer.swf</a:t>
            </a:r>
            <a:endParaRPr lang="en-US" sz="2000" dirty="0" smtClean="0"/>
          </a:p>
          <a:p>
            <a:pPr lvl="1">
              <a:defRPr/>
            </a:pPr>
            <a:endParaRPr lang="en-US" sz="2000" dirty="0" smtClean="0"/>
          </a:p>
          <a:p>
            <a:pPr lvl="1">
              <a:defRPr/>
            </a:pPr>
            <a:endParaRPr lang="en-US" sz="2000" dirty="0" smtClean="0"/>
          </a:p>
          <a:p>
            <a:pPr marL="246063" lvl="1" indent="-246063">
              <a:defRPr/>
            </a:pPr>
            <a:r>
              <a:rPr lang="en-US" b="1" dirty="0" smtClean="0"/>
              <a:t>Physics of Arches</a:t>
            </a:r>
          </a:p>
          <a:p>
            <a:pPr lvl="1">
              <a:defRPr/>
            </a:pPr>
            <a:r>
              <a:rPr lang="en-US" sz="2000" dirty="0" smtClean="0">
                <a:hlinkClick r:id="rId4"/>
              </a:rPr>
              <a:t>http://www.teachersdomain.org/asset/nv37_int_arches/</a:t>
            </a:r>
            <a:r>
              <a:rPr lang="en-US" sz="2000" dirty="0" smtClean="0"/>
              <a:t>  </a:t>
            </a:r>
          </a:p>
          <a:p>
            <a:pPr lvl="1">
              <a:defRPr/>
            </a:pPr>
            <a:endParaRPr lang="en-US" sz="2000" dirty="0" smtClean="0"/>
          </a:p>
          <a:p>
            <a:pPr lvl="1">
              <a:buNone/>
              <a:defRPr/>
            </a:pPr>
            <a:endParaRPr lang="en-US" sz="2000" dirty="0" smtClean="0"/>
          </a:p>
          <a:p>
            <a:pPr marL="246063" lvl="1" indent="-246063">
              <a:defRPr/>
            </a:pPr>
            <a:r>
              <a:rPr lang="en-US" dirty="0" smtClean="0"/>
              <a:t>LEGO Digital Designer CAD Tool</a:t>
            </a:r>
          </a:p>
          <a:p>
            <a:pPr lvl="1">
              <a:defRPr/>
            </a:pPr>
            <a:r>
              <a:rPr lang="en-US" sz="1600" dirty="0" smtClean="0">
                <a:hlinkClick r:id="rId5"/>
              </a:rPr>
              <a:t>Lego Digital Designer</a:t>
            </a:r>
            <a:endParaRPr lang="en-US"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9"/>
          <p:cNvSpPr>
            <a:spLocks noGrp="1"/>
          </p:cNvSpPr>
          <p:nvPr>
            <p:ph type="title"/>
          </p:nvPr>
        </p:nvSpPr>
        <p:spPr>
          <a:xfrm>
            <a:off x="457200" y="0"/>
            <a:ext cx="8229600" cy="838200"/>
          </a:xfrm>
        </p:spPr>
        <p:txBody>
          <a:bodyPr/>
          <a:lstStyle/>
          <a:p>
            <a:pPr algn="ctr" eaLnBrk="1" hangingPunct="1"/>
            <a:r>
              <a:rPr lang="en-US" dirty="0" smtClean="0"/>
              <a:t>Structural Building Challenge</a:t>
            </a:r>
          </a:p>
        </p:txBody>
      </p:sp>
      <p:sp>
        <p:nvSpPr>
          <p:cNvPr id="11" name="TextBox 10"/>
          <p:cNvSpPr txBox="1">
            <a:spLocks noChangeArrowheads="1"/>
          </p:cNvSpPr>
          <p:nvPr/>
        </p:nvSpPr>
        <p:spPr bwMode="auto">
          <a:xfrm>
            <a:off x="152400" y="838200"/>
            <a:ext cx="8991600" cy="2893100"/>
          </a:xfrm>
          <a:prstGeom prst="rect">
            <a:avLst/>
          </a:prstGeom>
          <a:noFill/>
          <a:ln w="9525">
            <a:noFill/>
            <a:miter lim="800000"/>
            <a:headEnd/>
            <a:tailEnd/>
          </a:ln>
        </p:spPr>
        <p:txBody>
          <a:bodyPr wrap="square">
            <a:spAutoFit/>
          </a:bodyPr>
          <a:lstStyle/>
          <a:p>
            <a:r>
              <a:rPr lang="en-US" sz="2600" dirty="0">
                <a:latin typeface="Calibri" pitchFamily="34" charset="0"/>
              </a:rPr>
              <a:t>Build a bridge which:</a:t>
            </a:r>
          </a:p>
          <a:p>
            <a:pPr lvl="1">
              <a:buFont typeface="Arial" charset="0"/>
              <a:buChar char="•"/>
            </a:pPr>
            <a:r>
              <a:rPr lang="en-US" sz="2600" dirty="0">
                <a:latin typeface="Calibri" pitchFamily="34" charset="0"/>
              </a:rPr>
              <a:t> spans the arena (doesn’t touch the whiteboard)</a:t>
            </a:r>
          </a:p>
          <a:p>
            <a:pPr lvl="1">
              <a:buFont typeface="Arial" charset="0"/>
              <a:buChar char="•"/>
            </a:pPr>
            <a:r>
              <a:rPr lang="en-US" sz="2600" dirty="0">
                <a:latin typeface="Calibri" pitchFamily="34" charset="0"/>
              </a:rPr>
              <a:t> suspension design (only touches black boards at each end)</a:t>
            </a:r>
          </a:p>
          <a:p>
            <a:pPr lvl="1">
              <a:buFont typeface="Arial" charset="0"/>
              <a:buChar char="•"/>
            </a:pPr>
            <a:r>
              <a:rPr lang="en-US" sz="2600" dirty="0">
                <a:latin typeface="Calibri" pitchFamily="34" charset="0"/>
              </a:rPr>
              <a:t> is self-supporting (you can’t hold on to it) </a:t>
            </a:r>
          </a:p>
          <a:p>
            <a:pPr lvl="1">
              <a:buFont typeface="Arial" charset="0"/>
              <a:buChar char="•"/>
            </a:pPr>
            <a:r>
              <a:rPr lang="en-US" sz="2600" dirty="0">
                <a:latin typeface="Calibri" pitchFamily="34" charset="0"/>
              </a:rPr>
              <a:t> can support Lego dude standing on a motor in the center</a:t>
            </a:r>
          </a:p>
          <a:p>
            <a:pPr lvl="1">
              <a:buFont typeface="Arial" charset="0"/>
              <a:buChar char="•"/>
            </a:pPr>
            <a:r>
              <a:rPr lang="en-US" sz="2600" dirty="0">
                <a:latin typeface="Calibri" pitchFamily="34" charset="0"/>
              </a:rPr>
              <a:t> uses the non-electronic parts from only one kit</a:t>
            </a:r>
          </a:p>
          <a:p>
            <a:pPr lvl="1">
              <a:buFont typeface="Arial" charset="0"/>
              <a:buChar char="•"/>
            </a:pPr>
            <a:r>
              <a:rPr lang="en-US" sz="2600" dirty="0">
                <a:latin typeface="Calibri" pitchFamily="34" charset="0"/>
              </a:rPr>
              <a:t> uses the fewest number of parts </a:t>
            </a:r>
          </a:p>
        </p:txBody>
      </p:sp>
      <p:pic>
        <p:nvPicPr>
          <p:cNvPr id="12" name="Picture 11" descr="bridge.jpg"/>
          <p:cNvPicPr>
            <a:picLocks noChangeAspect="1"/>
          </p:cNvPicPr>
          <p:nvPr/>
        </p:nvPicPr>
        <p:blipFill>
          <a:blip r:embed="rId3" cstate="print"/>
          <a:srcRect/>
          <a:stretch>
            <a:fillRect/>
          </a:stretch>
        </p:blipFill>
        <p:spPr bwMode="auto">
          <a:xfrm>
            <a:off x="1219200" y="3733800"/>
            <a:ext cx="3657600" cy="2928937"/>
          </a:xfrm>
          <a:prstGeom prst="rect">
            <a:avLst/>
          </a:prstGeom>
          <a:noFill/>
          <a:ln w="9525">
            <a:noFill/>
            <a:miter lim="800000"/>
            <a:headEnd/>
            <a:tailEnd/>
          </a:ln>
        </p:spPr>
      </p:pic>
      <p:pic>
        <p:nvPicPr>
          <p:cNvPr id="13" name="Picture 12" descr="Bridge-5.jpg"/>
          <p:cNvPicPr>
            <a:picLocks noChangeAspect="1"/>
          </p:cNvPicPr>
          <p:nvPr/>
        </p:nvPicPr>
        <p:blipFill>
          <a:blip r:embed="rId4" cstate="print"/>
          <a:srcRect/>
          <a:stretch>
            <a:fillRect/>
          </a:stretch>
        </p:blipFill>
        <p:spPr bwMode="auto">
          <a:xfrm>
            <a:off x="5867400" y="3276600"/>
            <a:ext cx="3089275"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1000"/>
                                        <p:tgtEl>
                                          <p:spTgt spid="11">
                                            <p:txEl>
                                              <p:pRg st="2" end="2"/>
                                            </p:txEl>
                                          </p:spTgt>
                                        </p:tgtEl>
                                      </p:cBhvr>
                                    </p:animEffect>
                                  </p:childTnLst>
                                </p:cTn>
                              </p:par>
                            </p:childTnLst>
                          </p:cTn>
                        </p:par>
                        <p:par>
                          <p:cTn id="18" fill="hold">
                            <p:stCondLst>
                              <p:cond delay="1000"/>
                            </p:stCondLst>
                            <p:childTnLst>
                              <p:par>
                                <p:cTn id="19" presetID="3" presetClass="entr" presetSubtype="1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wipe(left)">
                                      <p:cBhvr>
                                        <p:cTn id="26" dur="1000"/>
                                        <p:tgtEl>
                                          <p:spTgt spid="11">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animEffect transition="in" filter="wipe(left)">
                                      <p:cBhvr>
                                        <p:cTn id="31" dur="1000"/>
                                        <p:tgtEl>
                                          <p:spTgt spid="11">
                                            <p:txEl>
                                              <p:pRg st="4" end="4"/>
                                            </p:txEl>
                                          </p:spTgt>
                                        </p:tgtEl>
                                      </p:cBhvr>
                                    </p:animEffect>
                                  </p:childTnLst>
                                </p:cTn>
                              </p:par>
                            </p:childTnLst>
                          </p:cTn>
                        </p:par>
                        <p:par>
                          <p:cTn id="32" fill="hold">
                            <p:stCondLst>
                              <p:cond delay="1000"/>
                            </p:stCondLst>
                            <p:childTnLst>
                              <p:par>
                                <p:cTn id="33" presetID="3" presetClass="entr" presetSubtype="1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wipe(left)">
                                      <p:cBhvr>
                                        <p:cTn id="40" dur="1000"/>
                                        <p:tgtEl>
                                          <p:spTgt spid="1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1">
                                            <p:txEl>
                                              <p:pRg st="6" end="6"/>
                                            </p:txEl>
                                          </p:spTgt>
                                        </p:tgtEl>
                                        <p:attrNameLst>
                                          <p:attrName>style.visibility</p:attrName>
                                        </p:attrNameLst>
                                      </p:cBhvr>
                                      <p:to>
                                        <p:strVal val="visible"/>
                                      </p:to>
                                    </p:set>
                                    <p:animEffect transition="in" filter="wipe(left)">
                                      <p:cBhvr>
                                        <p:cTn id="45" dur="1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9"/>
          <p:cNvSpPr>
            <a:spLocks noGrp="1"/>
          </p:cNvSpPr>
          <p:nvPr>
            <p:ph type="title"/>
          </p:nvPr>
        </p:nvSpPr>
        <p:spPr>
          <a:xfrm>
            <a:off x="0" y="0"/>
            <a:ext cx="9144000" cy="1143000"/>
          </a:xfrm>
        </p:spPr>
        <p:txBody>
          <a:bodyPr>
            <a:normAutofit fontScale="90000"/>
          </a:bodyPr>
          <a:lstStyle/>
          <a:p>
            <a:pPr eaLnBrk="1" hangingPunct="1"/>
            <a:r>
              <a:rPr lang="en-US" smtClean="0"/>
              <a:t>Structural Building Challenge Grading</a:t>
            </a:r>
          </a:p>
        </p:txBody>
      </p:sp>
      <p:sp>
        <p:nvSpPr>
          <p:cNvPr id="11" name="TextBox 10"/>
          <p:cNvSpPr txBox="1"/>
          <p:nvPr/>
        </p:nvSpPr>
        <p:spPr>
          <a:xfrm>
            <a:off x="0" y="1066800"/>
            <a:ext cx="9144000" cy="4655121"/>
          </a:xfrm>
          <a:prstGeom prst="rect">
            <a:avLst/>
          </a:prstGeom>
          <a:noFill/>
        </p:spPr>
        <p:txBody>
          <a:bodyPr>
            <a:spAutoFit/>
          </a:bodyPr>
          <a:lstStyle/>
          <a:p>
            <a:pPr fontAlgn="auto">
              <a:spcBef>
                <a:spcPts val="0"/>
              </a:spcBef>
              <a:spcAft>
                <a:spcPts val="0"/>
              </a:spcAft>
              <a:defRPr/>
            </a:pPr>
            <a:r>
              <a:rPr lang="en-US" sz="2600" dirty="0">
                <a:latin typeface="+mn-lt"/>
                <a:cs typeface="+mn-cs"/>
              </a:rPr>
              <a:t>Build a bridge which:</a:t>
            </a:r>
          </a:p>
          <a:p>
            <a:pPr lvl="1" fontAlgn="auto">
              <a:spcBef>
                <a:spcPts val="0"/>
              </a:spcBef>
              <a:spcAft>
                <a:spcPts val="0"/>
              </a:spcAft>
              <a:buFont typeface="Arial" pitchFamily="34" charset="0"/>
              <a:buChar char="•"/>
              <a:defRPr/>
            </a:pPr>
            <a:r>
              <a:rPr lang="en-US" sz="2600" dirty="0">
                <a:latin typeface="+mn-lt"/>
                <a:cs typeface="+mn-cs"/>
              </a:rPr>
              <a:t> spans the arena </a:t>
            </a:r>
            <a:r>
              <a:rPr lang="en-US" sz="2600" dirty="0">
                <a:solidFill>
                  <a:srgbClr val="FF0000"/>
                </a:solidFill>
                <a:latin typeface="+mn-lt"/>
                <a:cs typeface="+mn-cs"/>
              </a:rPr>
              <a:t>2 pts</a:t>
            </a:r>
          </a:p>
          <a:p>
            <a:pPr lvl="1" fontAlgn="auto">
              <a:spcBef>
                <a:spcPts val="0"/>
              </a:spcBef>
              <a:spcAft>
                <a:spcPts val="0"/>
              </a:spcAft>
              <a:buFont typeface="Arial" pitchFamily="34" charset="0"/>
              <a:buChar char="•"/>
              <a:defRPr/>
            </a:pPr>
            <a:r>
              <a:rPr lang="en-US" sz="2600" dirty="0">
                <a:latin typeface="+mn-lt"/>
                <a:cs typeface="+mn-cs"/>
              </a:rPr>
              <a:t> suspension design </a:t>
            </a:r>
            <a:r>
              <a:rPr lang="en-US" sz="2600" dirty="0">
                <a:solidFill>
                  <a:srgbClr val="FF0000"/>
                </a:solidFill>
                <a:latin typeface="+mn-lt"/>
                <a:cs typeface="+mn-cs"/>
              </a:rPr>
              <a:t>2 pts</a:t>
            </a:r>
          </a:p>
          <a:p>
            <a:pPr lvl="1" fontAlgn="auto">
              <a:spcBef>
                <a:spcPts val="0"/>
              </a:spcBef>
              <a:spcAft>
                <a:spcPts val="0"/>
              </a:spcAft>
              <a:buFont typeface="Arial" pitchFamily="34" charset="0"/>
              <a:buChar char="•"/>
              <a:defRPr/>
            </a:pPr>
            <a:r>
              <a:rPr lang="en-US" sz="2600" dirty="0">
                <a:latin typeface="+mn-lt"/>
                <a:cs typeface="+mn-cs"/>
              </a:rPr>
              <a:t> is self-supporting </a:t>
            </a:r>
            <a:r>
              <a:rPr lang="en-US" sz="2600" dirty="0">
                <a:solidFill>
                  <a:srgbClr val="FF0000"/>
                </a:solidFill>
                <a:latin typeface="+mn-lt"/>
                <a:cs typeface="+mn-cs"/>
              </a:rPr>
              <a:t>2pts</a:t>
            </a:r>
            <a:r>
              <a:rPr lang="en-US" sz="2600" dirty="0">
                <a:latin typeface="+mn-lt"/>
                <a:cs typeface="+mn-cs"/>
              </a:rPr>
              <a:t> </a:t>
            </a:r>
          </a:p>
          <a:p>
            <a:pPr lvl="1" fontAlgn="auto">
              <a:spcBef>
                <a:spcPts val="0"/>
              </a:spcBef>
              <a:spcAft>
                <a:spcPts val="0"/>
              </a:spcAft>
              <a:buFont typeface="Arial" pitchFamily="34" charset="0"/>
              <a:buChar char="•"/>
              <a:defRPr/>
            </a:pPr>
            <a:r>
              <a:rPr lang="en-US" sz="2600" dirty="0">
                <a:latin typeface="+mn-lt"/>
                <a:cs typeface="+mn-cs"/>
              </a:rPr>
              <a:t> uses the non-electronic parts from only one kit </a:t>
            </a:r>
            <a:r>
              <a:rPr lang="en-US" sz="2600" dirty="0">
                <a:solidFill>
                  <a:srgbClr val="FF0000"/>
                </a:solidFill>
                <a:latin typeface="+mn-lt"/>
                <a:cs typeface="+mn-cs"/>
              </a:rPr>
              <a:t>2 pts</a:t>
            </a:r>
          </a:p>
          <a:p>
            <a:pPr lvl="1" fontAlgn="auto">
              <a:spcBef>
                <a:spcPts val="0"/>
              </a:spcBef>
              <a:spcAft>
                <a:spcPts val="0"/>
              </a:spcAft>
              <a:buFont typeface="Arial" pitchFamily="34" charset="0"/>
              <a:buChar char="•"/>
              <a:defRPr/>
            </a:pPr>
            <a:r>
              <a:rPr lang="en-US" sz="2600" dirty="0">
                <a:latin typeface="+mn-lt"/>
                <a:cs typeface="+mn-cs"/>
              </a:rPr>
              <a:t> can support Lego dude standing on a motor @ center </a:t>
            </a:r>
            <a:r>
              <a:rPr lang="en-US" sz="2600" dirty="0">
                <a:solidFill>
                  <a:srgbClr val="FF0000"/>
                </a:solidFill>
                <a:latin typeface="+mn-lt"/>
                <a:cs typeface="+mn-cs"/>
              </a:rPr>
              <a:t>2 pts</a:t>
            </a:r>
          </a:p>
          <a:p>
            <a:pPr lvl="1" fontAlgn="auto">
              <a:spcBef>
                <a:spcPts val="0"/>
              </a:spcBef>
              <a:spcAft>
                <a:spcPts val="0"/>
              </a:spcAft>
              <a:buFont typeface="Arial" pitchFamily="34" charset="0"/>
              <a:buChar char="•"/>
              <a:defRPr/>
            </a:pPr>
            <a:r>
              <a:rPr lang="en-US" sz="2600" dirty="0">
                <a:latin typeface="+mn-lt"/>
                <a:cs typeface="+mn-cs"/>
              </a:rPr>
              <a:t> uses the fewest number of parts </a:t>
            </a:r>
            <a:r>
              <a:rPr lang="en-US" sz="2600" dirty="0">
                <a:solidFill>
                  <a:srgbClr val="FF0000"/>
                </a:solidFill>
                <a:latin typeface="+mn-lt"/>
                <a:cs typeface="+mn-cs"/>
              </a:rPr>
              <a:t>bonus</a:t>
            </a:r>
          </a:p>
          <a:p>
            <a:pPr lvl="8">
              <a:buFont typeface="Arial" pitchFamily="34" charset="0"/>
              <a:buChar char="•"/>
              <a:defRPr/>
            </a:pPr>
            <a:r>
              <a:rPr lang="en-US" sz="2600" dirty="0">
                <a:solidFill>
                  <a:srgbClr val="FF0000"/>
                </a:solidFill>
                <a:latin typeface="+mn-lt"/>
                <a:cs typeface="+mn-cs"/>
              </a:rPr>
              <a:t> &lt; 50 1 pts</a:t>
            </a:r>
          </a:p>
          <a:p>
            <a:pPr lvl="8">
              <a:buFont typeface="Arial" pitchFamily="34" charset="0"/>
              <a:buChar char="•"/>
              <a:defRPr/>
            </a:pPr>
            <a:r>
              <a:rPr lang="en-US" sz="2600" dirty="0">
                <a:solidFill>
                  <a:srgbClr val="FF0000"/>
                </a:solidFill>
                <a:latin typeface="+mn-lt"/>
                <a:cs typeface="+mn-cs"/>
              </a:rPr>
              <a:t> &lt; 40 2 pts</a:t>
            </a:r>
          </a:p>
          <a:p>
            <a:pPr lvl="8">
              <a:buFont typeface="Arial" pitchFamily="34" charset="0"/>
              <a:buChar char="•"/>
              <a:defRPr/>
            </a:pPr>
            <a:r>
              <a:rPr lang="en-US" sz="2600" dirty="0">
                <a:solidFill>
                  <a:srgbClr val="FF0000"/>
                </a:solidFill>
                <a:latin typeface="+mn-lt"/>
                <a:cs typeface="+mn-cs"/>
              </a:rPr>
              <a:t> &lt; 35 3 pts</a:t>
            </a:r>
          </a:p>
          <a:p>
            <a:pPr lvl="8">
              <a:buFont typeface="Arial" pitchFamily="34" charset="0"/>
              <a:buChar char="•"/>
              <a:defRPr/>
            </a:pPr>
            <a:endParaRPr lang="en-US" sz="1050" dirty="0">
              <a:solidFill>
                <a:srgbClr val="FF0000"/>
              </a:solidFill>
              <a:latin typeface="+mn-lt"/>
              <a:cs typeface="+mn-cs"/>
            </a:endParaRPr>
          </a:p>
          <a:p>
            <a:pPr lvl="8">
              <a:defRPr/>
            </a:pPr>
            <a:r>
              <a:rPr lang="en-US" sz="2600" b="1" dirty="0">
                <a:solidFill>
                  <a:srgbClr val="FF0000"/>
                </a:solidFill>
                <a:latin typeface="+mn-lt"/>
                <a:cs typeface="+mn-cs"/>
              </a:rPr>
              <a:t>Have Fun!!</a:t>
            </a:r>
          </a:p>
        </p:txBody>
      </p:sp>
      <p:sp>
        <p:nvSpPr>
          <p:cNvPr id="4" name="TextBox 3"/>
          <p:cNvSpPr txBox="1">
            <a:spLocks noChangeArrowheads="1"/>
          </p:cNvSpPr>
          <p:nvPr/>
        </p:nvSpPr>
        <p:spPr bwMode="auto">
          <a:xfrm>
            <a:off x="368300" y="5903913"/>
            <a:ext cx="8775700" cy="954087"/>
          </a:xfrm>
          <a:prstGeom prst="rect">
            <a:avLst/>
          </a:prstGeom>
          <a:noFill/>
          <a:ln w="9525">
            <a:noFill/>
            <a:miter lim="800000"/>
            <a:headEnd/>
            <a:tailEnd/>
          </a:ln>
        </p:spPr>
        <p:txBody>
          <a:bodyPr wrap="none">
            <a:spAutoFit/>
          </a:bodyPr>
          <a:lstStyle/>
          <a:p>
            <a:r>
              <a:rPr lang="en-US" sz="2800" b="1">
                <a:latin typeface="Calibri" pitchFamily="34" charset="0"/>
              </a:rPr>
              <a:t>1) Get another team sign off on each of the bullets above </a:t>
            </a:r>
          </a:p>
          <a:p>
            <a:r>
              <a:rPr lang="en-US" sz="2800" b="1">
                <a:latin typeface="Calibri" pitchFamily="34" charset="0"/>
              </a:rPr>
              <a:t>2) Then get a final sign-off from the teacher</a:t>
            </a:r>
          </a:p>
        </p:txBody>
      </p:sp>
      <p:sp>
        <p:nvSpPr>
          <p:cNvPr id="6" name="TextBox 5"/>
          <p:cNvSpPr txBox="1">
            <a:spLocks noChangeArrowheads="1"/>
          </p:cNvSpPr>
          <p:nvPr/>
        </p:nvSpPr>
        <p:spPr bwMode="auto">
          <a:xfrm>
            <a:off x="5791200" y="4648200"/>
            <a:ext cx="3124200" cy="461963"/>
          </a:xfrm>
          <a:prstGeom prst="rect">
            <a:avLst/>
          </a:prstGeom>
          <a:noFill/>
          <a:ln w="3175">
            <a:solidFill>
              <a:schemeClr val="tx1"/>
            </a:solidFill>
            <a:miter lim="800000"/>
            <a:headEnd/>
            <a:tailEnd/>
          </a:ln>
        </p:spPr>
        <p:txBody>
          <a:bodyPr>
            <a:spAutoFit/>
          </a:bodyPr>
          <a:lstStyle/>
          <a:p>
            <a:r>
              <a:rPr lang="en-US" sz="2400">
                <a:latin typeface="Calibri" pitchFamily="34" charset="0"/>
              </a:rPr>
              <a:t>Number of Parts: ____</a:t>
            </a:r>
          </a:p>
        </p:txBody>
      </p:sp>
      <p:sp>
        <p:nvSpPr>
          <p:cNvPr id="7" name="TextBox 6"/>
          <p:cNvSpPr txBox="1">
            <a:spLocks noChangeArrowheads="1"/>
          </p:cNvSpPr>
          <p:nvPr/>
        </p:nvSpPr>
        <p:spPr bwMode="auto">
          <a:xfrm>
            <a:off x="4953000" y="1219200"/>
            <a:ext cx="4114800" cy="1200150"/>
          </a:xfrm>
          <a:prstGeom prst="rect">
            <a:avLst/>
          </a:prstGeom>
          <a:noFill/>
          <a:ln w="3175">
            <a:solidFill>
              <a:schemeClr val="tx1"/>
            </a:solidFill>
            <a:miter lim="800000"/>
            <a:headEnd/>
            <a:tailEnd/>
          </a:ln>
        </p:spPr>
        <p:txBody>
          <a:bodyPr>
            <a:spAutoFit/>
          </a:bodyPr>
          <a:lstStyle/>
          <a:p>
            <a:r>
              <a:rPr lang="en-US" sz="2400">
                <a:latin typeface="Calibri" pitchFamily="34" charset="0"/>
              </a:rPr>
              <a:t>Team: ____________________</a:t>
            </a:r>
          </a:p>
          <a:p>
            <a:r>
              <a:rPr lang="en-US" sz="2400">
                <a:latin typeface="Calibri" pitchFamily="34" charset="0"/>
              </a:rPr>
              <a:t>Members: _________________</a:t>
            </a:r>
            <a:br>
              <a:rPr lang="en-US" sz="2400">
                <a:latin typeface="Calibri" pitchFamily="34" charset="0"/>
              </a:rPr>
            </a:br>
            <a:r>
              <a:rPr lang="en-US" sz="2400">
                <a:latin typeface="Calibri" pitchFamily="34" charset="0"/>
              </a:rPr>
              <a:t>	      _________________</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wipe(left)">
                                      <p:cBhvr>
                                        <p:cTn id="13" dur="1000"/>
                                        <p:tgtEl>
                                          <p:spTgt spid="11">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wipe(left)">
                                      <p:cBhvr>
                                        <p:cTn id="16" dur="1000"/>
                                        <p:tgtEl>
                                          <p:spTgt spid="11">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wipe(left)">
                                      <p:cBhvr>
                                        <p:cTn id="19" dur="1000"/>
                                        <p:tgtEl>
                                          <p:spTgt spid="11">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wipe(left)">
                                      <p:cBhvr>
                                        <p:cTn id="22" dur="1000"/>
                                        <p:tgtEl>
                                          <p:spTgt spid="11">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Effect transition="in" filter="wipe(left)">
                                      <p:cBhvr>
                                        <p:cTn id="25" dur="1000"/>
                                        <p:tgtEl>
                                          <p:spTgt spid="11">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xEl>
                                              <p:pRg st="7" end="7"/>
                                            </p:txEl>
                                          </p:spTgt>
                                        </p:tgtEl>
                                        <p:attrNameLst>
                                          <p:attrName>style.visibility</p:attrName>
                                        </p:attrNameLst>
                                      </p:cBhvr>
                                      <p:to>
                                        <p:strVal val="visible"/>
                                      </p:to>
                                    </p:set>
                                    <p:animEffect transition="in" filter="wipe(left)">
                                      <p:cBhvr>
                                        <p:cTn id="28" dur="1000"/>
                                        <p:tgtEl>
                                          <p:spTgt spid="11">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1">
                                            <p:txEl>
                                              <p:pRg st="8" end="8"/>
                                            </p:txEl>
                                          </p:spTgt>
                                        </p:tgtEl>
                                        <p:attrNameLst>
                                          <p:attrName>style.visibility</p:attrName>
                                        </p:attrNameLst>
                                      </p:cBhvr>
                                      <p:to>
                                        <p:strVal val="visible"/>
                                      </p:to>
                                    </p:set>
                                    <p:animEffect transition="in" filter="wipe(left)">
                                      <p:cBhvr>
                                        <p:cTn id="31" dur="1000"/>
                                        <p:tgtEl>
                                          <p:spTgt spid="11">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xEl>
                                              <p:pRg st="9" end="9"/>
                                            </p:txEl>
                                          </p:spTgt>
                                        </p:tgtEl>
                                        <p:attrNameLst>
                                          <p:attrName>style.visibility</p:attrName>
                                        </p:attrNameLst>
                                      </p:cBhvr>
                                      <p:to>
                                        <p:strVal val="visible"/>
                                      </p:to>
                                    </p:set>
                                    <p:animEffect transition="in" filter="wipe(left)">
                                      <p:cBhvr>
                                        <p:cTn id="34" dur="1000"/>
                                        <p:tgtEl>
                                          <p:spTgt spid="11">
                                            <p:txEl>
                                              <p:pRg st="9" end="9"/>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11">
                                            <p:txEl>
                                              <p:pRg st="11" end="11"/>
                                            </p:txEl>
                                          </p:spTgt>
                                        </p:tgtEl>
                                        <p:attrNameLst>
                                          <p:attrName>style.visibility</p:attrName>
                                        </p:attrNameLst>
                                      </p:cBhvr>
                                      <p:to>
                                        <p:strVal val="visible"/>
                                      </p:to>
                                    </p:set>
                                    <p:animEffect transition="in" filter="wipe(left)">
                                      <p:cBhvr>
                                        <p:cTn id="37" dur="1000"/>
                                        <p:tgtEl>
                                          <p:spTgt spid="11">
                                            <p:txEl>
                                              <p:pRg st="11" end="11"/>
                                            </p:txEl>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blinds(horizontal)">
                                      <p:cBhvr>
                                        <p:cTn id="40" dur="500"/>
                                        <p:tgtEl>
                                          <p:spTgt spid="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linds(horizontal)">
                                      <p:cBhvr>
                                        <p:cTn id="43" dur="500"/>
                                        <p:tgtEl>
                                          <p:spTgt spid="7"/>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linds(horizontal)">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normAutofit/>
          </a:bodyPr>
          <a:lstStyle/>
          <a:p>
            <a:pPr algn="ctr"/>
            <a:r>
              <a:rPr lang="fr-FR" sz="3200" b="1" dirty="0" err="1" smtClean="0">
                <a:solidFill>
                  <a:srgbClr val="FFFF00"/>
                </a:solidFill>
              </a:rPr>
              <a:t>Assessment</a:t>
            </a:r>
            <a:r>
              <a:rPr lang="fr-FR" sz="3200" b="1" dirty="0" smtClean="0">
                <a:solidFill>
                  <a:srgbClr val="FFFF00"/>
                </a:solidFill>
              </a:rPr>
              <a:t>: Quiz 1.4.7b</a:t>
            </a:r>
            <a:br>
              <a:rPr lang="fr-FR" sz="3200" b="1" dirty="0" smtClean="0">
                <a:solidFill>
                  <a:srgbClr val="FFFF00"/>
                </a:solidFill>
              </a:rPr>
            </a:br>
            <a:r>
              <a:rPr lang="fr-FR" sz="3200" b="1" dirty="0" smtClean="0">
                <a:solidFill>
                  <a:srgbClr val="FFFF00"/>
                </a:solidFill>
              </a:rPr>
              <a:t>NXT Parts Exploration Unit </a:t>
            </a:r>
            <a:r>
              <a:rPr lang="fr-FR" sz="3200" b="1" dirty="0" err="1" smtClean="0">
                <a:solidFill>
                  <a:srgbClr val="FFFF00"/>
                </a:solidFill>
              </a:rPr>
              <a:t>Level</a:t>
            </a:r>
            <a:r>
              <a:rPr lang="fr-FR" sz="3200" b="1" dirty="0" smtClean="0">
                <a:solidFill>
                  <a:srgbClr val="FFFF00"/>
                </a:solidFill>
              </a:rPr>
              <a:t> Quiz</a:t>
            </a:r>
            <a:endParaRPr lang="en-US" sz="6000" dirty="0">
              <a:solidFill>
                <a:srgbClr val="FFFF00"/>
              </a:solidFill>
            </a:endParaRPr>
          </a:p>
        </p:txBody>
      </p:sp>
      <p:sp>
        <p:nvSpPr>
          <p:cNvPr id="3" name="Content Placeholder 2"/>
          <p:cNvSpPr>
            <a:spLocks noGrp="1"/>
          </p:cNvSpPr>
          <p:nvPr>
            <p:ph idx="1"/>
          </p:nvPr>
        </p:nvSpPr>
        <p:spPr>
          <a:xfrm>
            <a:off x="0" y="1371600"/>
            <a:ext cx="9296400" cy="5486400"/>
          </a:xfrm>
        </p:spPr>
        <p:txBody>
          <a:bodyPr>
            <a:normAutofit/>
          </a:bodyPr>
          <a:lstStyle/>
          <a:p>
            <a:pPr lvl="0"/>
            <a:r>
              <a:rPr lang="en-US" sz="2300" b="1" dirty="0" smtClean="0"/>
              <a:t>Explain how these 3 pegs are different (other than their color).  </a:t>
            </a:r>
          </a:p>
          <a:p>
            <a:pPr lvl="0"/>
            <a:r>
              <a:rPr lang="en-US" b="1" dirty="0" smtClean="0"/>
              <a:t>(color: tan)</a:t>
            </a:r>
            <a:br>
              <a:rPr lang="en-US" b="1" dirty="0" smtClean="0"/>
            </a:br>
            <a:r>
              <a:rPr lang="en-US" b="1" dirty="0" smtClean="0"/>
              <a:t> </a:t>
            </a:r>
          </a:p>
          <a:p>
            <a:pPr lvl="0"/>
            <a:r>
              <a:rPr lang="en-US" b="1" dirty="0" smtClean="0"/>
              <a:t>(color: blue)</a:t>
            </a:r>
            <a:br>
              <a:rPr lang="en-US" b="1" dirty="0" smtClean="0"/>
            </a:br>
            <a:r>
              <a:rPr lang="en-US" b="1" dirty="0" smtClean="0"/>
              <a:t> </a:t>
            </a:r>
          </a:p>
          <a:p>
            <a:pPr lvl="0"/>
            <a:r>
              <a:rPr lang="en-US" b="1" dirty="0" smtClean="0"/>
              <a:t>(color: black)</a:t>
            </a:r>
            <a:br>
              <a:rPr lang="en-US" b="1" dirty="0" smtClean="0"/>
            </a:br>
            <a:endParaRPr lang="en-US" sz="1200" b="1" dirty="0" smtClean="0"/>
          </a:p>
          <a:p>
            <a:pPr lvl="0"/>
            <a:r>
              <a:rPr lang="en-US" b="1" dirty="0" smtClean="0"/>
              <a:t>Give an example of how each could be used:</a:t>
            </a:r>
          </a:p>
          <a:p>
            <a:pPr lvl="0"/>
            <a:endParaRPr lang="en-US" dirty="0" smtClean="0"/>
          </a:p>
          <a:p>
            <a:pPr lvl="0"/>
            <a:r>
              <a:rPr lang="en-US" b="1" dirty="0" smtClean="0"/>
              <a:t>Name this part, and describe 2 ways it can be used:</a:t>
            </a:r>
            <a:endParaRPr lang="en-US" dirty="0"/>
          </a:p>
        </p:txBody>
      </p:sp>
      <p:pic>
        <p:nvPicPr>
          <p:cNvPr id="1026" name="Picture 2"/>
          <p:cNvPicPr>
            <a:picLocks noChangeAspect="1" noChangeArrowheads="1"/>
          </p:cNvPicPr>
          <p:nvPr/>
        </p:nvPicPr>
        <p:blipFill>
          <a:blip r:embed="rId2" cstate="print"/>
          <a:srcRect l="10011" r="6854"/>
          <a:stretch>
            <a:fillRect/>
          </a:stretch>
        </p:blipFill>
        <p:spPr bwMode="auto">
          <a:xfrm>
            <a:off x="2438400" y="1828800"/>
            <a:ext cx="1001713" cy="86518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438400" y="2667000"/>
            <a:ext cx="1001713" cy="7969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438400" y="3429000"/>
            <a:ext cx="1001713" cy="7874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514600" y="5715000"/>
            <a:ext cx="1492250" cy="885825"/>
          </a:xfrm>
          <a:prstGeom prst="rect">
            <a:avLst/>
          </a:prstGeom>
          <a:solidFill>
            <a:srgbClr val="FFFFFF"/>
          </a:solid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10916</TotalTime>
  <Words>1360</Words>
  <Application>Microsoft Office PowerPoint</Application>
  <PresentationFormat>On-screen Show (4:3)</PresentationFormat>
  <Paragraphs>252</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Flow</vt:lpstr>
      <vt:lpstr>NXT Parts Exploration U1C4</vt:lpstr>
      <vt:lpstr>1.4.2 NXT Parts Exploration</vt:lpstr>
      <vt:lpstr>Structural Building: Longer Beams</vt:lpstr>
      <vt:lpstr>Structural Building: Shapes</vt:lpstr>
      <vt:lpstr>Structural Building: Shapes cont’d</vt:lpstr>
      <vt:lpstr>NXT Parts Exploration</vt:lpstr>
      <vt:lpstr>Structural Building Challenge</vt:lpstr>
      <vt:lpstr>Structural Building Challenge Grading</vt:lpstr>
      <vt:lpstr>Assessment: Quiz 1.4.7b NXT Parts Exploration Unit Level Quiz</vt:lpstr>
      <vt:lpstr>Let’s Build a Tower</vt:lpstr>
      <vt:lpstr>Let’s Build a Tower Challenge Grading</vt:lpstr>
      <vt:lpstr>PowerPoint Presentation</vt:lpstr>
      <vt:lpstr>One Possible Solution (34 parts):</vt:lpstr>
      <vt:lpstr>Structural Building Challenge Grading</vt:lpstr>
      <vt:lpstr>Let’s Build a Tower Challenge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Rule</dc:title>
  <dc:creator>Randy</dc:creator>
  <cp:lastModifiedBy>tmann</cp:lastModifiedBy>
  <cp:revision>213</cp:revision>
  <dcterms:created xsi:type="dcterms:W3CDTF">2009-07-20T13:44:00Z</dcterms:created>
  <dcterms:modified xsi:type="dcterms:W3CDTF">2013-02-14T20:14:31Z</dcterms:modified>
</cp:coreProperties>
</file>